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91" r:id="rId6"/>
    <p:sldId id="292" r:id="rId7"/>
    <p:sldId id="293" r:id="rId8"/>
    <p:sldId id="294" r:id="rId9"/>
    <p:sldId id="295" r:id="rId10"/>
    <p:sldId id="296" r:id="rId11"/>
    <p:sldId id="297" r:id="rId12"/>
    <p:sldId id="329" r:id="rId13"/>
    <p:sldId id="298" r:id="rId14"/>
    <p:sldId id="299" r:id="rId15"/>
    <p:sldId id="300" r:id="rId16"/>
    <p:sldId id="328" r:id="rId17"/>
    <p:sldId id="301" r:id="rId18"/>
    <p:sldId id="307" r:id="rId19"/>
    <p:sldId id="306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290" r:id="rId39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5" autoAdjust="0"/>
    <p:restoredTop sz="80070" autoAdjust="0"/>
  </p:normalViewPr>
  <p:slideViewPr>
    <p:cSldViewPr snapToGrid="0">
      <p:cViewPr varScale="1">
        <p:scale>
          <a:sx n="130" d="100"/>
          <a:sy n="130" d="100"/>
        </p:scale>
        <p:origin x="18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font" Target="fonts/font8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22EB5-CCAD-4AC5-881E-F553F8DF2D57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98CC2-A76A-4CD0-B0D8-DAF2C1DAF99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9F09-393E-4E6D-98AC-DC0B07A168D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98CC2-A76A-4CD0-B0D8-DAF2C1DAF9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36B6F-C5EB-46C7-B166-BF9DDE08F22E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E7803-17A8-4152-9029-835530349A4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5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7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1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Relationship Id="rId3" Type="http://schemas.openxmlformats.org/officeDocument/2006/relationships/hyperlink" Target="http://theory.stanford.edu/~amitp/GameProgramming/" TargetMode="External"/><Relationship Id="rId2" Type="http://schemas.openxmlformats.org/officeDocument/2006/relationships/hyperlink" Target="https://en.wikipedia.org/wiki/A*_search_algorithm" TargetMode="External"/><Relationship Id="rId1" Type="http://schemas.openxmlformats.org/officeDocument/2006/relationships/hyperlink" Target="https://www.redblobgames.com/pathfinding/a-star/introduction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jpe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5400" b="1" dirty="0"/>
              <a:t>Single-Source Shortest Path</a:t>
            </a:r>
            <a:endParaRPr lang="en-US" sz="5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2021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 via extension of BFS</a:t>
            </a:r>
            <a:br>
              <a:rPr lang="en-US" dirty="0"/>
            </a:br>
            <a:r>
              <a:rPr lang="en-US" dirty="0"/>
              <a:t>Dijkstra's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Correctness of Dijkstra’s algorithm?</a:t>
                </a:r>
                <a:endParaRPr lang="en-US" sz="22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Similar to the correctness proof of BFS.</a:t>
                </a:r>
                <a:endParaRPr lang="en-US" sz="22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Efficiency of Dijkstra’s algorithm?</a:t>
                </a:r>
                <a:endParaRPr lang="en-US" sz="22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when using a binary heap.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6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2247034" y="3647209"/>
            <a:ext cx="4649932" cy="284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2504209" y="4179230"/>
            <a:ext cx="3117273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894167" y="3809898"/>
                <a:ext cx="1389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67" y="3809898"/>
                <a:ext cx="1389098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6" t="-144" r="-644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9"/>
          <p:cNvSpPr/>
          <p:nvPr/>
        </p:nvSpPr>
        <p:spPr>
          <a:xfrm>
            <a:off x="2504210" y="5063907"/>
            <a:ext cx="2389958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894167" y="4879240"/>
                <a:ext cx="1901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167" y="4879240"/>
                <a:ext cx="190122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2" t="-145" r="-2258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/>
          <p:cNvSpPr/>
          <p:nvPr/>
        </p:nvSpPr>
        <p:spPr>
          <a:xfrm>
            <a:off x="2791692" y="5555692"/>
            <a:ext cx="3588326" cy="868920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962536" y="5990975"/>
                <a:ext cx="1962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536" y="5990975"/>
                <a:ext cx="196214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" t="-104" r="-2654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: 圆角 14"/>
          <p:cNvSpPr/>
          <p:nvPr/>
        </p:nvSpPr>
        <p:spPr>
          <a:xfrm>
            <a:off x="2271843" y="4643461"/>
            <a:ext cx="4523550" cy="259914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5588716" y="4293531"/>
                <a:ext cx="1389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total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16" y="4293531"/>
                <a:ext cx="1389098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" t="-80" r="-654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3" grpId="0" animBg="1"/>
      <p:bldP spid="14" grpId="0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Growth should be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orderly</a:t>
                </a:r>
                <a:r>
                  <a:rPr lang="en-US" sz="2400" dirty="0"/>
                  <a:t>: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closest nodes first</a:t>
                </a:r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But how to identify the node to expend to?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24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Consider a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shortest path</a:t>
                </a:r>
                <a:r>
                  <a:rPr lang="en-US" sz="2400" dirty="0">
                    <a:solidFill>
                      <a:schemeClr val="tx1"/>
                    </a:solidFill>
                  </a:rPr>
                  <a:t> from source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It must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Thus shortest path exhibits </a:t>
                </a: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optimal substructure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property.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It must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Since we are considering positive edge weight graphs.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  <a:blipFill rotWithShape="1">
                <a:blip r:embed="rId1"/>
                <a:stretch>
                  <a:fillRect t="-10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Alternative derivation of Dijkstra’s alg.</a:t>
            </a:r>
            <a:endParaRPr lang="en-US" sz="40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1293288" y="3906153"/>
            <a:ext cx="5092306" cy="365197"/>
            <a:chOff x="1480324" y="3906911"/>
            <a:chExt cx="5092306" cy="3651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椭圆 11"/>
                <p:cNvSpPr/>
                <p:nvPr/>
              </p:nvSpPr>
              <p:spPr>
                <a:xfrm>
                  <a:off x="1480324" y="3908426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椭圆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324" y="3908426"/>
                  <a:ext cx="363682" cy="363682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椭圆 14"/>
            <p:cNvSpPr/>
            <p:nvPr/>
          </p:nvSpPr>
          <p:spPr>
            <a:xfrm>
              <a:off x="2331998" y="390691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755"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183672" y="390691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755"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椭圆 16"/>
                <p:cNvSpPr/>
                <p:nvPr/>
              </p:nvSpPr>
              <p:spPr>
                <a:xfrm>
                  <a:off x="6208948" y="390691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椭圆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948" y="3906911"/>
                  <a:ext cx="363682" cy="363682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椭圆 17"/>
                <p:cNvSpPr/>
                <p:nvPr/>
              </p:nvSpPr>
              <p:spPr>
                <a:xfrm>
                  <a:off x="5175433" y="390691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椭圆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433" y="3906911"/>
                  <a:ext cx="363682" cy="36368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箭头连接符 18"/>
            <p:cNvCxnSpPr>
              <a:stCxn id="12" idx="6"/>
              <a:endCxn id="15" idx="2"/>
            </p:cNvCxnSpPr>
            <p:nvPr/>
          </p:nvCxnSpPr>
          <p:spPr>
            <a:xfrm flipV="1">
              <a:off x="1844006" y="4088752"/>
              <a:ext cx="487992" cy="15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5" idx="6"/>
              <a:endCxn id="16" idx="2"/>
            </p:cNvCxnSpPr>
            <p:nvPr/>
          </p:nvCxnSpPr>
          <p:spPr>
            <a:xfrm>
              <a:off x="2695680" y="4088752"/>
              <a:ext cx="4879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6" idx="6"/>
              <a:endCxn id="18" idx="2"/>
            </p:cNvCxnSpPr>
            <p:nvPr/>
          </p:nvCxnSpPr>
          <p:spPr>
            <a:xfrm>
              <a:off x="3547354" y="4088752"/>
              <a:ext cx="16280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8" idx="6"/>
              <a:endCxn id="17" idx="2"/>
            </p:cNvCxnSpPr>
            <p:nvPr/>
          </p:nvCxnSpPr>
          <p:spPr>
            <a:xfrm>
              <a:off x="5539115" y="4088752"/>
              <a:ext cx="6698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Growth should be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orderly</a:t>
                </a:r>
                <a:r>
                  <a:rPr lang="en-US" sz="2400" dirty="0"/>
                  <a:t>: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closest nodes first</a:t>
                </a:r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But how to identify the node to expend to?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Consider a shortest path from source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Given “known region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”, </a:t>
                </a:r>
                <a:b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    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node to expend to. (A shortest path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 ensures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 then ensures we correctly identify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expend to.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  <a:blipFill rotWithShape="1">
                <a:blip r:embed="rId1"/>
                <a:stretch>
                  <a:fillRect t="-10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Alternative derivation of Dijkstra’s alg.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Growth should be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orderly</a:t>
                </a:r>
                <a:r>
                  <a:rPr lang="en-US" sz="2400" dirty="0"/>
                  <a:t>: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closest nodes first</a:t>
                </a:r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But how to identify the node to expend to?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Consider a shortest path from source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via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2: It must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Given “known region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”, </a:t>
                </a:r>
                <a:b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    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node to expend to. (A shortest path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2 ensures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Property 1 then ensures we correctly identify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expend to.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7659"/>
                <a:ext cx="7886700" cy="4802186"/>
              </a:xfrm>
              <a:blipFill rotWithShape="1">
                <a:blip r:embed="rId1"/>
                <a:stretch>
                  <a:fillRect t="-10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Alternative derivation of Dijkstra’s alg.</a:t>
            </a:r>
            <a:endParaRPr 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13" y="1869710"/>
            <a:ext cx="4831773" cy="2213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97891"/>
                <a:ext cx="7886700" cy="156469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What’s BFS doing: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expand</a:t>
                </a:r>
                <a:r>
                  <a:rPr lang="en-US" sz="2400" dirty="0">
                    <a:solidFill>
                      <a:schemeClr val="tx1"/>
                    </a:solidFill>
                  </a:rPr>
                  <a:t> outward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growing the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region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to which distances and shortest paths are known.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How to expend</a:t>
                </a: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Given “known region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”, expend to node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97891"/>
                <a:ext cx="7886700" cy="1564696"/>
              </a:xfrm>
              <a:blipFill rotWithShape="1">
                <a:blip r:embed="rId1"/>
                <a:stretch>
                  <a:fillRect t="-3" b="-1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385" y="2174608"/>
            <a:ext cx="3236768" cy="1482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748645" y="3940382"/>
                <a:ext cx="4060248" cy="23357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DijkstraSSSPAbs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(G,s):</a:t>
                </a:r>
                <a:endParaRPr lang="en-GB" sz="1400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u in 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 =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∅</m:t>
                    </m:r>
                  </m:oMath>
                </a14:m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(R != 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Find node v in V-R with min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Add v to R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w(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w(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v,z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45" y="3940382"/>
                <a:ext cx="4060248" cy="2335727"/>
              </a:xfrm>
              <a:prstGeom prst="rect">
                <a:avLst/>
              </a:prstGeom>
              <a:blipFill rotWithShape="1">
                <a:blip r:embed="rId3"/>
                <a:stretch>
                  <a:fillRect l="-159" t="-281" r="-152" b="-4985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35107" y="2394352"/>
            <a:ext cx="4060248" cy="2526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DijkstraSSSP</a:t>
            </a:r>
            <a:r>
              <a:rPr lang="en-GB" sz="1400" b="1" u="sng" dirty="0">
                <a:solidFill>
                  <a:schemeClr val="tx1"/>
                </a:solidFill>
              </a:rPr>
              <a:t>(G,s):</a:t>
            </a:r>
            <a:endParaRPr lang="en-GB" sz="14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11827" y="5049982"/>
            <a:ext cx="3504335" cy="935181"/>
            <a:chOff x="1111827" y="5049982"/>
            <a:chExt cx="3504335" cy="935181"/>
          </a:xfrm>
        </p:grpSpPr>
        <p:sp>
          <p:nvSpPr>
            <p:cNvPr id="10" name="箭头: 直角上 9"/>
            <p:cNvSpPr/>
            <p:nvPr/>
          </p:nvSpPr>
          <p:spPr>
            <a:xfrm flipH="1">
              <a:off x="1111827" y="5049982"/>
              <a:ext cx="3504335" cy="935181"/>
            </a:xfrm>
            <a:prstGeom prst="bentUpArrow">
              <a:avLst>
                <a:gd name="adj1" fmla="val 25000"/>
                <a:gd name="adj2" fmla="val 25555"/>
                <a:gd name="adj3" fmla="val 26111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85818" y="5332906"/>
              <a:ext cx="3130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Priority queue implementation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r="66945" b="53310"/>
          <a:stretch>
            <a:fillRect/>
          </a:stretch>
        </p:blipFill>
        <p:spPr>
          <a:xfrm>
            <a:off x="0" y="2818181"/>
            <a:ext cx="3022600" cy="20078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72000" y="166994"/>
            <a:ext cx="4060248" cy="2526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DijkstraSSSP</a:t>
            </a:r>
            <a:r>
              <a:rPr lang="en-GB" sz="1400" b="1" u="sng" dirty="0">
                <a:solidFill>
                  <a:schemeClr val="tx1"/>
                </a:solidFill>
              </a:rPr>
              <a:t>(G,s):</a:t>
            </a:r>
            <a:endParaRPr lang="en-GB" sz="14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l="33054" r="32843" b="53310"/>
          <a:stretch>
            <a:fillRect/>
          </a:stretch>
        </p:blipFill>
        <p:spPr>
          <a:xfrm>
            <a:off x="3022600" y="2818181"/>
            <a:ext cx="3118426" cy="20078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l="67157" r="3" b="53310"/>
          <a:stretch>
            <a:fillRect/>
          </a:stretch>
        </p:blipFill>
        <p:spPr>
          <a:xfrm>
            <a:off x="6141026" y="2818180"/>
            <a:ext cx="3002974" cy="20078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/>
          <a:srcRect l="-2" t="53293" r="66947" b="18"/>
          <a:stretch>
            <a:fillRect/>
          </a:stretch>
        </p:blipFill>
        <p:spPr>
          <a:xfrm>
            <a:off x="0" y="4825999"/>
            <a:ext cx="3022600" cy="20078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/>
          <a:srcRect l="32530" t="53293" r="33368" b="18"/>
          <a:stretch>
            <a:fillRect/>
          </a:stretch>
        </p:blipFill>
        <p:spPr>
          <a:xfrm>
            <a:off x="3022599" y="4825998"/>
            <a:ext cx="3118426" cy="200781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/>
          <a:srcRect l="66631" t="53293" r="529" b="18"/>
          <a:stretch>
            <a:fillRect/>
          </a:stretch>
        </p:blipFill>
        <p:spPr>
          <a:xfrm>
            <a:off x="6141025" y="4825997"/>
            <a:ext cx="3002974" cy="2007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DFS, BFS, Prim, Dijkstra, and others…</a:t>
            </a:r>
            <a:endParaRPr 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628650" y="1690689"/>
            <a:ext cx="3943350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DFSIterSkeleton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Q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Q.pop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9821" y="1690689"/>
            <a:ext cx="3943352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BFSSkeletonAlt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FIFOQueue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8650" y="4130936"/>
            <a:ext cx="3943349" cy="2361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PrimMSTSkeleton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Q.update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79824" y="4130936"/>
            <a:ext cx="3943349" cy="2361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DijkstraSSSPSkeleton</a:t>
            </a:r>
            <a:r>
              <a:rPr lang="en-GB" sz="1600" b="1" u="sng" dirty="0">
                <a:solidFill>
                  <a:schemeClr val="tx1"/>
                </a:solidFill>
              </a:rPr>
              <a:t>(</a:t>
            </a:r>
            <a:r>
              <a:rPr lang="en-GB" sz="1600" b="1" u="sng" dirty="0" err="1">
                <a:solidFill>
                  <a:schemeClr val="tx1"/>
                </a:solidFill>
              </a:rPr>
              <a:t>G,x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Q.remove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Q.update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</a:t>
            </a:r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004709" y="6248399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: 圆角 10"/>
          <p:cNvSpPr/>
          <p:nvPr/>
        </p:nvSpPr>
        <p:spPr>
          <a:xfrm>
            <a:off x="3733371" y="6019799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/>
          <p:cNvSpPr/>
          <p:nvPr/>
        </p:nvSpPr>
        <p:spPr>
          <a:xfrm>
            <a:off x="7152847" y="6253161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: 圆角 12"/>
          <p:cNvSpPr/>
          <p:nvPr/>
        </p:nvSpPr>
        <p:spPr>
          <a:xfrm>
            <a:off x="7886271" y="6024562"/>
            <a:ext cx="186167" cy="20637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5532" b="7448"/>
          <a:stretch>
            <a:fillRect/>
          </a:stretch>
        </p:blipFill>
        <p:spPr>
          <a:xfrm>
            <a:off x="3435723" y="4716029"/>
            <a:ext cx="2272553" cy="1880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Dijkstra’s algorithm no longer works!</a:t>
                </a:r>
                <a:endParaRPr lang="en-US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Why would this happen?</a:t>
                </a:r>
                <a:endParaRPr lang="en-US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Dijkstra’s algorithm for finding next closest node to expend to:</a:t>
                </a: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b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Given “known region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”, find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node to expend to. (A shortest path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Positive edge weights ensures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Optimal substructure then ensures we correctly identify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expend to.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“</a:t>
                </a:r>
                <a:r>
                  <a:rPr lang="en-US" sz="2400" dirty="0">
                    <a:solidFill>
                      <a:srgbClr val="C00000"/>
                    </a:solidFill>
                  </a:rPr>
                  <a:t>Shortest path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to any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must pass exclusively through nodes that are closer than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” no longer holds!</a:t>
                </a:r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2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/>
          <p:cNvSpPr/>
          <p:nvPr/>
        </p:nvSpPr>
        <p:spPr>
          <a:xfrm>
            <a:off x="1361209" y="3429000"/>
            <a:ext cx="35536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But how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𝑑𝑖𝑠𝑡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values are maintained in Dijkstra is helpful: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Each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initially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When processing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, execute procedure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This way two properties are maintained: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, at any time,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is either an overestimate, or correct.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the last node on a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.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2000" dirty="0"/>
                  <a:t>is correct and we 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becomes correct.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is </a:t>
                </a:r>
                <a:r>
                  <a:rPr lang="en-US" sz="2400" b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helpful!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[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Safe</a:t>
                </a:r>
                <a:r>
                  <a:rPr lang="en-US" sz="2000" b="1" dirty="0"/>
                  <a:t>]</a:t>
                </a:r>
                <a:r>
                  <a:rPr lang="en-US" sz="2000" dirty="0"/>
                  <a:t> Regardless of the sequence of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operations we execute, </a:t>
                </a:r>
                <a:br>
                  <a:rPr lang="en-US" sz="2000" dirty="0"/>
                </a:br>
                <a:r>
                  <a:rPr lang="en-US" sz="2000" dirty="0"/>
                  <a:t>for any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,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 is either an overestimate or correct.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[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Helpful</a:t>
                </a:r>
                <a:r>
                  <a:rPr lang="en-US" sz="2000" b="1" dirty="0"/>
                  <a:t>]</a:t>
                </a:r>
                <a:r>
                  <a:rPr lang="en-US" sz="2000" dirty="0"/>
                  <a:t> With correct sequence of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get correct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/>
          <p:cNvSpPr/>
          <p:nvPr/>
        </p:nvSpPr>
        <p:spPr>
          <a:xfrm>
            <a:off x="1332633" y="3512127"/>
            <a:ext cx="699283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is </a:t>
                </a:r>
                <a:r>
                  <a:rPr lang="en-US" sz="2000" b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000" dirty="0">
                    <a:solidFill>
                      <a:srgbClr val="C00000"/>
                    </a:solidFill>
                  </a:rPr>
                  <a:t> and helpful!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1800" b="1" dirty="0"/>
                  <a:t>[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Safe</a:t>
                </a:r>
                <a:r>
                  <a:rPr lang="en-US" sz="1800" b="1" dirty="0"/>
                  <a:t>]</a:t>
                </a:r>
                <a:r>
                  <a:rPr lang="en-US" sz="1800" dirty="0"/>
                  <a:t> Regardless of the sequence of 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1800" dirty="0"/>
                  <a:t> operations we execute, </a:t>
                </a:r>
                <a:br>
                  <a:rPr lang="en-US" sz="1800" dirty="0"/>
                </a:br>
                <a:r>
                  <a:rPr lang="en-US" sz="1800" dirty="0"/>
                  <a:t>for any node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, value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is either overestimate or correct.</a:t>
                </a:r>
                <a:endParaRPr lang="en-US" sz="1800" dirty="0"/>
              </a:p>
              <a:p>
                <a:pPr lvl="1">
                  <a:spcBef>
                    <a:spcPts val="600"/>
                  </a:spcBef>
                </a:pPr>
                <a:r>
                  <a:rPr lang="en-US" sz="1800" b="1" dirty="0"/>
                  <a:t>[</a:t>
                </a:r>
                <a:r>
                  <a:rPr lang="en-US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Helpful</a:t>
                </a:r>
                <a:r>
                  <a:rPr lang="en-US" sz="1800" b="1" dirty="0"/>
                  <a:t>]</a:t>
                </a:r>
                <a:r>
                  <a:rPr lang="en-US" sz="1800" dirty="0"/>
                  <a:t> Assume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 is the last node on a shortest path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. </a:t>
                </a:r>
                <a:br>
                  <a:rPr lang="en-US" sz="1800" dirty="0"/>
                </a:b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is correct and we run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1800" dirty="0"/>
                  <a:t> becomes correct.</a:t>
                </a:r>
                <a:endParaRPr lang="en-US" sz="1800" dirty="0"/>
              </a:p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Consider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…,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are executed, then we correctly obtain the shortest path.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2</a:t>
                </a:r>
                <a:r>
                  <a:rPr lang="en-US" sz="2000" b="1" dirty="0"/>
                  <a:t>:</a:t>
                </a:r>
                <a:r>
                  <a:rPr lang="en-US" sz="2000" dirty="0"/>
                  <a:t> in above sequence, before and after each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can </a:t>
                </a:r>
                <a:br>
                  <a:rPr lang="en-US" sz="2000" dirty="0"/>
                </a:br>
                <a:r>
                  <a:rPr lang="en-US" sz="2000" dirty="0"/>
                  <a:t>add arbitrary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sequence, and still get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-2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1033515" y="4250192"/>
            <a:ext cx="7076970" cy="365197"/>
            <a:chOff x="1033515" y="4321787"/>
            <a:chExt cx="7076970" cy="3651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椭圆 6"/>
                <p:cNvSpPr/>
                <p:nvPr/>
              </p:nvSpPr>
              <p:spPr>
                <a:xfrm>
                  <a:off x="1033515" y="4323302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椭圆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515" y="4323302"/>
                  <a:ext cx="363682" cy="363682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/>
                <p:cNvSpPr/>
                <p:nvPr/>
              </p:nvSpPr>
              <p:spPr>
                <a:xfrm>
                  <a:off x="2584422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422" y="4321787"/>
                  <a:ext cx="363682" cy="363682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/>
                <p:cNvSpPr/>
                <p:nvPr/>
              </p:nvSpPr>
              <p:spPr>
                <a:xfrm>
                  <a:off x="4135329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椭圆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5329" y="4321787"/>
                  <a:ext cx="363682" cy="36368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椭圆 9"/>
                <p:cNvSpPr/>
                <p:nvPr/>
              </p:nvSpPr>
              <p:spPr>
                <a:xfrm>
                  <a:off x="7746803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椭圆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6803" y="4321787"/>
                  <a:ext cx="363682" cy="363682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/>
                <p:cNvSpPr/>
                <p:nvPr/>
              </p:nvSpPr>
              <p:spPr>
                <a:xfrm>
                  <a:off x="6195896" y="4321787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椭圆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5896" y="4321787"/>
                  <a:ext cx="363682" cy="363682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/>
            <p:cNvCxnSpPr>
              <a:stCxn id="7" idx="6"/>
              <a:endCxn id="8" idx="2"/>
            </p:cNvCxnSpPr>
            <p:nvPr/>
          </p:nvCxnSpPr>
          <p:spPr>
            <a:xfrm flipV="1">
              <a:off x="1397197" y="4503628"/>
              <a:ext cx="1187225" cy="15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8" idx="6"/>
              <a:endCxn id="9" idx="2"/>
            </p:cNvCxnSpPr>
            <p:nvPr/>
          </p:nvCxnSpPr>
          <p:spPr>
            <a:xfrm>
              <a:off x="2948104" y="4503628"/>
              <a:ext cx="11872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9" idx="6"/>
              <a:endCxn id="11" idx="2"/>
            </p:cNvCxnSpPr>
            <p:nvPr/>
          </p:nvCxnSpPr>
          <p:spPr>
            <a:xfrm>
              <a:off x="4499011" y="4503628"/>
              <a:ext cx="169688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11" idx="6"/>
              <a:endCxn id="10" idx="2"/>
            </p:cNvCxnSpPr>
            <p:nvPr/>
          </p:nvCxnSpPr>
          <p:spPr>
            <a:xfrm>
              <a:off x="6559578" y="4503628"/>
              <a:ext cx="11872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1224377" y="4014005"/>
                <a:ext cx="12602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77" y="4014005"/>
                <a:ext cx="1260217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8" t="-55" r="-7672" b="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3186359" y="4014004"/>
                <a:ext cx="140346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359" y="4014004"/>
                <a:ext cx="1403461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40" t="-55" r="-4114" b="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6489419" y="4014007"/>
                <a:ext cx="132754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419" y="4014007"/>
                <a:ext cx="1327543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27" t="-56" r="-7406" b="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2276675" y="4014004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675" y="4014004"/>
                <a:ext cx="1089786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18" t="-55" r="-1252" b="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4584481" y="4018683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81" y="4018683"/>
                <a:ext cx="1089786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38" t="-131" r="-1232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5537620" y="4014002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620" y="4014002"/>
                <a:ext cx="1089786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39" t="-54" r="-1232" b="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7696792" y="4014002"/>
                <a:ext cx="10897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792" y="4014002"/>
                <a:ext cx="1089786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54" t="-54" r="-1216" b="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1245498" y="4057222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00143" y="4057221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02444" y="4057220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06025" y="4057219"/>
            <a:ext cx="1507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all edges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4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Shortest Path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Given a map, what’s 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shortest path</a:t>
                </a:r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?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Consider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that associates a real-valued weight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 to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. Given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what’s 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min weight path</a:t>
                </a:r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?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Weights are not always lengths.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time/cost to walk the edge.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 graph can be directed.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Thus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possible.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Negative edge weight allowed.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Negative cycle </a:t>
                </a:r>
                <a:r>
                  <a:rPr lang="en-US" sz="2400" i="1" dirty="0">
                    <a:solidFill>
                      <a:schemeClr val="accent2">
                        <a:lumMod val="75000"/>
                      </a:schemeClr>
                    </a:solidFill>
                  </a:rPr>
                  <a:t>not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allowed.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Problem not well-defined then.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582" y="3293126"/>
            <a:ext cx="3236768" cy="3199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graphs with negative weights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Consider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…,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Update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are executed, then we correctly obtain the shortest path.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2</a:t>
                </a:r>
                <a:r>
                  <a:rPr lang="en-US" sz="2000" b="1" dirty="0"/>
                  <a:t>:</a:t>
                </a:r>
                <a:r>
                  <a:rPr lang="en-US" sz="2000" dirty="0"/>
                  <a:t> in above sequence, before and after each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, we can </a:t>
                </a:r>
                <a:br>
                  <a:rPr lang="en-US" sz="2000" dirty="0"/>
                </a:br>
                <a:r>
                  <a:rPr lang="en-US" sz="2000" dirty="0"/>
                  <a:t>add arbitrary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/>
                  <a:t> sequence, and still get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But how large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Observation 3</a:t>
                </a:r>
                <a:r>
                  <a:rPr lang="en-US" sz="2000" b="1" dirty="0"/>
                  <a:t>: </a:t>
                </a:r>
                <a:r>
                  <a:rPr lang="en-US" sz="2000" dirty="0"/>
                  <a:t>any shortest path cannot contain a cycle. (</a:t>
                </a:r>
                <a:r>
                  <a:rPr lang="en-US" sz="2000" dirty="0">
                    <a:solidFill>
                      <a:srgbClr val="C00000"/>
                    </a:solidFill>
                  </a:rPr>
                  <a:t>WHY?</a:t>
                </a:r>
                <a:r>
                  <a:rPr lang="en-US" sz="2000" dirty="0"/>
                  <a:t>)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Algorithm: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simply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u="sng" dirty="0">
                    <a:solidFill>
                      <a:schemeClr val="accent6">
                        <a:lumMod val="50000"/>
                      </a:schemeClr>
                    </a:solidFill>
                  </a:rPr>
                  <a:t>all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edges,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times!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1033515" y="2072555"/>
            <a:ext cx="7076970" cy="558170"/>
            <a:chOff x="1033515" y="4057219"/>
            <a:chExt cx="7076970" cy="558170"/>
          </a:xfrm>
        </p:grpSpPr>
        <p:grpSp>
          <p:nvGrpSpPr>
            <p:cNvPr id="26" name="组合 25"/>
            <p:cNvGrpSpPr/>
            <p:nvPr/>
          </p:nvGrpSpPr>
          <p:grpSpPr>
            <a:xfrm>
              <a:off x="1033515" y="4250192"/>
              <a:ext cx="7076970" cy="365197"/>
              <a:chOff x="1033515" y="4321787"/>
              <a:chExt cx="7076970" cy="36519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椭圆 6"/>
                  <p:cNvSpPr/>
                  <p:nvPr/>
                </p:nvSpPr>
                <p:spPr>
                  <a:xfrm>
                    <a:off x="1033515" y="4323302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1755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" name="椭圆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515" y="4323302"/>
                    <a:ext cx="363682" cy="363682"/>
                  </a:xfrm>
                  <a:prstGeom prst="ellipse">
                    <a:avLst/>
                  </a:prstGeom>
                  <a:blipFill rotWithShape="1">
                    <a:blip r:embed="rId2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椭圆 7"/>
                  <p:cNvSpPr/>
                  <p:nvPr/>
                </p:nvSpPr>
                <p:spPr>
                  <a:xfrm>
                    <a:off x="2584422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1755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" name="椭圆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4422" y="4321787"/>
                    <a:ext cx="363682" cy="363682"/>
                  </a:xfrm>
                  <a:prstGeom prst="ellipse">
                    <a:avLst/>
                  </a:prstGeom>
                  <a:blipFill rotWithShape="1">
                    <a:blip r:embed="rId3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椭圆 8"/>
                  <p:cNvSpPr/>
                  <p:nvPr/>
                </p:nvSpPr>
                <p:spPr>
                  <a:xfrm>
                    <a:off x="4135329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1755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椭圆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5329" y="4321787"/>
                    <a:ext cx="363682" cy="363682"/>
                  </a:xfrm>
                  <a:prstGeom prst="ellipse">
                    <a:avLst/>
                  </a:prstGeom>
                  <a:blipFill rotWithShape="1">
                    <a:blip r:embed="rId4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椭圆 9"/>
                  <p:cNvSpPr/>
                  <p:nvPr/>
                </p:nvSpPr>
                <p:spPr>
                  <a:xfrm>
                    <a:off x="7746803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1755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椭圆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6803" y="4321787"/>
                    <a:ext cx="363682" cy="363682"/>
                  </a:xfrm>
                  <a:prstGeom prst="ellipse">
                    <a:avLst/>
                  </a:prstGeom>
                  <a:blipFill rotWithShape="1">
                    <a:blip r:embed="rId5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椭圆 10"/>
                  <p:cNvSpPr/>
                  <p:nvPr/>
                </p:nvSpPr>
                <p:spPr>
                  <a:xfrm>
                    <a:off x="6195896" y="4321787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1755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椭圆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5896" y="4321787"/>
                    <a:ext cx="363682" cy="363682"/>
                  </a:xfrm>
                  <a:prstGeom prst="ellipse">
                    <a:avLst/>
                  </a:prstGeom>
                  <a:blipFill rotWithShape="1">
                    <a:blip r:embed="rId6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直接箭头连接符 11"/>
              <p:cNvCxnSpPr>
                <a:stCxn id="7" idx="6"/>
                <a:endCxn id="8" idx="2"/>
              </p:cNvCxnSpPr>
              <p:nvPr/>
            </p:nvCxnSpPr>
            <p:spPr>
              <a:xfrm flipV="1">
                <a:off x="1397197" y="4503628"/>
                <a:ext cx="1187225" cy="15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6"/>
                <a:endCxn id="9" idx="2"/>
              </p:cNvCxnSpPr>
              <p:nvPr/>
            </p:nvCxnSpPr>
            <p:spPr>
              <a:xfrm>
                <a:off x="2948104" y="4503628"/>
                <a:ext cx="11872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9" idx="6"/>
                <a:endCxn id="11" idx="2"/>
              </p:cNvCxnSpPr>
              <p:nvPr/>
            </p:nvCxnSpPr>
            <p:spPr>
              <a:xfrm>
                <a:off x="4499011" y="4503628"/>
                <a:ext cx="16968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11" idx="6"/>
                <a:endCxn id="10" idx="2"/>
              </p:cNvCxnSpPr>
              <p:nvPr/>
            </p:nvCxnSpPr>
            <p:spPr>
              <a:xfrm>
                <a:off x="6559578" y="4503628"/>
                <a:ext cx="11872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 32"/>
            <p:cNvSpPr/>
            <p:nvPr/>
          </p:nvSpPr>
          <p:spPr>
            <a:xfrm>
              <a:off x="1245498" y="4057222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800143" y="4057221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602444" y="4057220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406025" y="4057219"/>
              <a:ext cx="15072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Update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 all edges</a:t>
              </a:r>
              <a:endParaRPr lang="en-US" sz="1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SSSP in directed graphs with negative weights</a:t>
            </a:r>
            <a:br>
              <a:rPr lang="en-US" sz="4000" dirty="0"/>
            </a:br>
            <a:r>
              <a:rPr lang="en-US" sz="4000" dirty="0"/>
              <a:t>The Bellman-Ford Algorithm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Bellman-Ford Algorithm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: </a:t>
                </a:r>
                <a:endParaRPr lang="en-US" sz="2400" b="1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000" dirty="0">
                    <a:solidFill>
                      <a:schemeClr val="tx1"/>
                    </a:solidFill>
                  </a:rPr>
                  <a:t> all edges;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/>
                  <a:t>Repeat above step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times.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Time complexity of Bellman-Ford: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2189885" y="3599698"/>
            <a:ext cx="4764230" cy="24270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 err="1">
                <a:solidFill>
                  <a:schemeClr val="tx1"/>
                </a:solidFill>
              </a:rPr>
              <a:t>BellmanFordSSSP</a:t>
            </a:r>
            <a:r>
              <a:rPr lang="en-GB" b="1" u="sng" dirty="0">
                <a:solidFill>
                  <a:schemeClr val="tx1"/>
                </a:solidFill>
              </a:rPr>
              <a:t>(G,s):</a:t>
            </a:r>
            <a:endParaRPr lang="en-GB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-1" t="54494" r="66932" b="1096"/>
          <a:stretch>
            <a:fillRect/>
          </a:stretch>
        </p:blipFill>
        <p:spPr>
          <a:xfrm>
            <a:off x="0" y="4678216"/>
            <a:ext cx="3023755" cy="20493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33067" t="54494" r="32083" b="1096"/>
          <a:stretch>
            <a:fillRect/>
          </a:stretch>
        </p:blipFill>
        <p:spPr>
          <a:xfrm>
            <a:off x="3023754" y="4678216"/>
            <a:ext cx="3186545" cy="20493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72000" y="140858"/>
            <a:ext cx="4262869" cy="2198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BellmanFordSSSP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r="66932" b="55590"/>
          <a:stretch>
            <a:fillRect/>
          </a:stretch>
        </p:blipFill>
        <p:spPr>
          <a:xfrm>
            <a:off x="0" y="2743201"/>
            <a:ext cx="3023755" cy="20493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33067" r="32084" b="55590"/>
          <a:stretch>
            <a:fillRect/>
          </a:stretch>
        </p:blipFill>
        <p:spPr>
          <a:xfrm>
            <a:off x="3023755" y="2743201"/>
            <a:ext cx="3186545" cy="20493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67916" b="55590"/>
          <a:stretch>
            <a:fillRect/>
          </a:stretch>
        </p:blipFill>
        <p:spPr>
          <a:xfrm>
            <a:off x="6210300" y="2743200"/>
            <a:ext cx="2933700" cy="20493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63344" y="2466200"/>
                <a:ext cx="7041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b="0" dirty="0">
                    <a:solidFill>
                      <a:schemeClr val="accent1">
                        <a:lumMod val="75000"/>
                      </a:schemeClr>
                    </a:solidFill>
                  </a:rPr>
                  <a:t>Edge order: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44" y="2466200"/>
                <a:ext cx="7041479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" t="-637" r="-18873" b="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SSSP in directed graphs with negative weights</a:t>
            </a:r>
            <a:br>
              <a:rPr lang="en-US" sz="4000" dirty="0"/>
            </a:br>
            <a:r>
              <a:rPr lang="en-US" sz="4000" dirty="0"/>
              <a:t>The Bellman-Ford Algorithm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What if the graph contains a negative cycle?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repetitions of “Update all edges”,</a:t>
                </a:r>
                <a:br>
                  <a:rPr lang="en-US" sz="2400" dirty="0"/>
                </a:br>
                <a:r>
                  <a:rPr lang="en-US" sz="2400" dirty="0"/>
                  <a:t>some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still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Bellman-Ford can also detect negative cycle!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2189885" y="3323646"/>
            <a:ext cx="4764230" cy="3169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 err="1">
                <a:solidFill>
                  <a:schemeClr val="tx1"/>
                </a:solidFill>
              </a:rPr>
              <a:t>BellmanFordSSSP</a:t>
            </a:r>
            <a:r>
              <a:rPr lang="en-GB" b="1" u="sng" dirty="0">
                <a:solidFill>
                  <a:schemeClr val="tx1"/>
                </a:solidFill>
              </a:rPr>
              <a:t>(G,s):</a:t>
            </a:r>
            <a:endParaRPr lang="en-GB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n-1 times: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“Negative Cycle”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SSSP in DAG (with negative weights)</a:t>
            </a:r>
            <a:endParaRPr 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Bellman-Ford still works, but we can be more efficient!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Core idea of Bellman-Ford</a:t>
            </a:r>
            <a:r>
              <a:rPr lang="en-US" sz="2400" b="1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perform a sequence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that includes every shortest path as a subsequence</a:t>
            </a:r>
            <a:r>
              <a:rPr lang="en-US" sz="2400" dirty="0"/>
              <a:t>.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Observation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in DAG, every path, thus every shortest path, is a subsequence in the topological order</a:t>
            </a:r>
            <a:r>
              <a:rPr lang="en-US" sz="2400" dirty="0"/>
              <a:t>.</a:t>
            </a:r>
            <a:endParaRPr 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859972" y="3688773"/>
            <a:ext cx="5424055" cy="2669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>
                <a:solidFill>
                  <a:schemeClr val="tx1"/>
                </a:solidFill>
              </a:rPr>
              <a:t>DAGSSSP(G,s):</a:t>
            </a:r>
            <a:endParaRPr lang="en-GB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DFS to obtain topological order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 in topological order)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315715" y="3722449"/>
                <a:ext cx="1923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time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715" y="3722449"/>
                <a:ext cx="1923540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7" t="-881" r="-9692" b="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r="50343" b="75412"/>
          <a:stretch>
            <a:fillRect/>
          </a:stretch>
        </p:blipFill>
        <p:spPr>
          <a:xfrm>
            <a:off x="83128" y="103909"/>
            <a:ext cx="4042064" cy="15066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49657" r="1452" b="75412"/>
          <a:stretch>
            <a:fillRect/>
          </a:stretch>
        </p:blipFill>
        <p:spPr>
          <a:xfrm>
            <a:off x="4125192" y="103909"/>
            <a:ext cx="3979716" cy="15066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t="24588" r="50343" b="50654"/>
          <a:stretch>
            <a:fillRect/>
          </a:stretch>
        </p:blipFill>
        <p:spPr>
          <a:xfrm>
            <a:off x="83128" y="1610591"/>
            <a:ext cx="4042064" cy="15170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49657" t="24588" r="1452" b="50654"/>
          <a:stretch>
            <a:fillRect/>
          </a:stretch>
        </p:blipFill>
        <p:spPr>
          <a:xfrm>
            <a:off x="4125190" y="1610591"/>
            <a:ext cx="3979717" cy="15170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t="49345" r="50343" b="26067"/>
          <a:stretch>
            <a:fillRect/>
          </a:stretch>
        </p:blipFill>
        <p:spPr>
          <a:xfrm>
            <a:off x="83129" y="3127663"/>
            <a:ext cx="4042060" cy="15066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l="49657" t="49345" r="1452" b="26067"/>
          <a:stretch>
            <a:fillRect/>
          </a:stretch>
        </p:blipFill>
        <p:spPr>
          <a:xfrm>
            <a:off x="4125189" y="3127663"/>
            <a:ext cx="3979717" cy="15066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t="74103" r="50343" b="2157"/>
          <a:stretch>
            <a:fillRect/>
          </a:stretch>
        </p:blipFill>
        <p:spPr>
          <a:xfrm>
            <a:off x="83128" y="4644735"/>
            <a:ext cx="4042060" cy="14547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0" y="4592782"/>
            <a:ext cx="4263520" cy="2161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>
                <a:solidFill>
                  <a:schemeClr val="tx1"/>
                </a:solidFill>
              </a:rPr>
              <a:t>DAGSSSP(G,s):</a:t>
            </a:r>
            <a:endParaRPr lang="en-GB" sz="14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DFS to obtain topological order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 in topological order)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Application of SSSP in DAG</a:t>
            </a:r>
            <a:br>
              <a:rPr lang="en-US" sz="4000" dirty="0"/>
            </a:br>
            <a:r>
              <a:rPr lang="en-US" dirty="0"/>
              <a:t>Computing Critical Path</a:t>
            </a:r>
            <a:endParaRPr lang="en-US" sz="4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Assume you want to finish a task that involves multiple steps.</a:t>
            </a:r>
            <a:br>
              <a:rPr lang="en-US" sz="2400" dirty="0"/>
            </a:br>
            <a:r>
              <a:rPr lang="en-US" sz="2400" dirty="0"/>
              <a:t>Each step takes some time.</a:t>
            </a:r>
            <a:br>
              <a:rPr lang="en-US" sz="2400" dirty="0"/>
            </a:br>
            <a:r>
              <a:rPr lang="en-US" sz="2400" dirty="0"/>
              <a:t>For some step(s), it can only begin after certain steps are done.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These dependency can be modeled as a DAG. (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PERT Chart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How fast can you finish this task?</a:t>
            </a:r>
            <a:endParaRPr lang="en-US" sz="24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Equivalently, </a:t>
            </a:r>
            <a:r>
              <a:rPr lang="en-US" sz="2400" i="1" dirty="0">
                <a:solidFill>
                  <a:srgbClr val="C00000"/>
                </a:solidFill>
              </a:rPr>
              <a:t>longest path</a:t>
            </a:r>
            <a:r>
              <a:rPr lang="en-US" sz="2400" dirty="0">
                <a:solidFill>
                  <a:srgbClr val="C00000"/>
                </a:solidFill>
              </a:rPr>
              <a:t>, a.k.a. </a:t>
            </a:r>
            <a:r>
              <a:rPr lang="en-US" sz="2400" b="1" dirty="0">
                <a:solidFill>
                  <a:srgbClr val="C00000"/>
                </a:solidFill>
              </a:rPr>
              <a:t>critical path</a:t>
            </a:r>
            <a:r>
              <a:rPr lang="en-US" sz="2400" dirty="0">
                <a:solidFill>
                  <a:srgbClr val="C00000"/>
                </a:solidFill>
              </a:rPr>
              <a:t>, in the DAG?</a:t>
            </a:r>
            <a:endParaRPr lang="en-US" sz="2400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Negate edge weights and compute a shortest path.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4635" r="3806" b="15517"/>
          <a:stretch>
            <a:fillRect/>
          </a:stretch>
        </p:blipFill>
        <p:spPr>
          <a:xfrm>
            <a:off x="314325" y="4669701"/>
            <a:ext cx="8515350" cy="1625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The SSSP Problem</a:t>
                </a:r>
                <a:r>
                  <a:rPr lang="en-US" sz="2000" b="1" dirty="0"/>
                  <a:t>:</a:t>
                </a:r>
                <a:r>
                  <a:rPr lang="en-US" sz="2000" dirty="0"/>
                  <a:t> Given a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, given a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, find a shortest path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every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1800"/>
                  </a:spcBef>
                </a:pPr>
                <a:r>
                  <a:rPr lang="en-US" sz="2000" b="1" dirty="0"/>
                  <a:t>Case 1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Unit weight graphs (directed or undirected)</a:t>
                </a:r>
                <a:r>
                  <a:rPr lang="en-US" sz="2000" dirty="0"/>
                  <a:t>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Simply use BFS.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2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positive weight graphs (directed or undirected)</a:t>
                </a:r>
                <a:r>
                  <a:rPr lang="en-US" sz="2000" dirty="0"/>
                  <a:t>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Dijkstra’s algorithm. A greedy algorithm.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3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weight without cycle in directed graphs</a:t>
                </a:r>
                <a:r>
                  <a:rPr lang="en-US" sz="2000" dirty="0"/>
                  <a:t>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in topological order.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runtime.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Case 4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Arbitrary weight without negative cycle in directed graphs</a:t>
                </a:r>
                <a:r>
                  <a:rPr lang="en-US" sz="2000" dirty="0"/>
                  <a:t>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Bellman-Ford algorithm.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runtime, can detect negative cycle.</a:t>
                </a:r>
                <a:endPara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The shortest path problem has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optimal substructure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property.</a:t>
                </a:r>
                <a:endParaRPr lang="en-US" sz="22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is a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safe</a:t>
                </a:r>
                <a:r>
                  <a:rPr lang="en-US" sz="2200" dirty="0">
                    <a:solidFill>
                      <a:srgbClr val="C00000"/>
                    </a:solidFill>
                  </a:rPr>
                  <a:t> and </a:t>
                </a:r>
                <a:r>
                  <a:rPr lang="en-US" sz="2200" i="1" u="sng" dirty="0">
                    <a:solidFill>
                      <a:srgbClr val="C00000"/>
                    </a:solidFill>
                  </a:rPr>
                  <a:t>helpful</a:t>
                </a:r>
                <a:r>
                  <a:rPr lang="en-US" sz="2200" dirty="0">
                    <a:solidFill>
                      <a:srgbClr val="C00000"/>
                    </a:solidFill>
                  </a:rPr>
                  <a:t> operation.</a:t>
                </a:r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6364"/>
          </a:xfrm>
        </p:spPr>
        <p:txBody>
          <a:bodyPr>
            <a:normAutofit/>
          </a:bodyPr>
          <a:lstStyle/>
          <a:p>
            <a:r>
              <a:rPr lang="en-US" sz="4000" dirty="0"/>
              <a:t>(Shortest) Pathfinding</a:t>
            </a:r>
            <a:r>
              <a:rPr lang="en-US" sz="4000" baseline="30000" dirty="0"/>
              <a:t>*</a:t>
            </a:r>
            <a:endParaRPr lang="en-US" sz="4000" baseline="30000" dirty="0"/>
          </a:p>
        </p:txBody>
      </p:sp>
      <p:pic>
        <p:nvPicPr>
          <p:cNvPr id="7" name="Picture 6" descr="Map&#10;&#10;Description automatically generated with medium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31491"/>
            <a:ext cx="4876800" cy="36576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58" y="3239684"/>
            <a:ext cx="4698283" cy="239852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067" y="3960582"/>
            <a:ext cx="4698283" cy="24267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185095" y="1608099"/>
                <a:ext cx="3472091" cy="1328023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how to find a (shortest) path</a:t>
                </a:r>
                <a:br>
                  <a:rPr lang="en-US" dirty="0"/>
                </a:br>
                <a:r>
                  <a:rPr lang="en-US" dirty="0"/>
                  <a:t>from a source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a destination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preferably efficiently.</a:t>
                </a:r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095" y="1608099"/>
                <a:ext cx="3472091" cy="1328023"/>
              </a:xfrm>
              <a:prstGeom prst="roundRect">
                <a:avLst/>
              </a:prstGeom>
              <a:blipFill rotWithShape="1">
                <a:blip r:embed="rId4"/>
                <a:stretch>
                  <a:fillRect l="-1399" t="-2221" r="-1383" b="-5030"/>
                </a:stretch>
              </a:blip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49677" y="278989"/>
            <a:ext cx="5530303" cy="284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020" y="1287460"/>
            <a:ext cx="2051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could use</a:t>
            </a:r>
            <a:br>
              <a:rPr lang="en-US" sz="2400" dirty="0"/>
            </a:br>
            <a:r>
              <a:rPr lang="en-US" sz="2400" dirty="0"/>
              <a:t>BFS or Dijkstra.</a:t>
            </a:r>
            <a:endParaRPr lang="en-US" sz="2400" dirty="0"/>
          </a:p>
        </p:txBody>
      </p:sp>
      <p:pic>
        <p:nvPicPr>
          <p:cNvPr id="7" name="Screen Recording 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77" y="3429000"/>
            <a:ext cx="5530303" cy="26524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4020" y="4437471"/>
            <a:ext cx="2192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But we could be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b="1" u="sng" dirty="0">
                <a:solidFill>
                  <a:srgbClr val="C00000"/>
                </a:solidFill>
              </a:rPr>
              <a:t>MUCH</a:t>
            </a:r>
            <a:r>
              <a:rPr lang="en-US" sz="2400" dirty="0">
                <a:solidFill>
                  <a:srgbClr val="C00000"/>
                </a:solidFill>
              </a:rPr>
              <a:t> faster!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900000">
            <a:off x="7182807" y="4550417"/>
            <a:ext cx="585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Algerian" panose="04020705040A02060702" pitchFamily="82" charset="0"/>
              </a:rPr>
              <a:t>?</a:t>
            </a:r>
            <a:endParaRPr lang="en-US" sz="7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6" dur="6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3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5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Single-Source Shortest Path (SSSP)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The SSSP Problem</a:t>
                </a:r>
                <a:r>
                  <a:rPr lang="en-US" sz="2400" b="1" dirty="0"/>
                  <a:t>:</a:t>
                </a:r>
                <a:r>
                  <a:rPr lang="en-US" sz="2400" dirty="0"/>
                  <a:t> Given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and a weight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, given a source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, find a shortest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every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Consider </a:t>
                </a:r>
                <a:r>
                  <a:rPr lang="en-US" sz="2400" i="1" u="sng" dirty="0">
                    <a:solidFill>
                      <a:schemeClr val="accent2">
                        <a:lumMod val="75000"/>
                      </a:schemeClr>
                    </a:solidFill>
                  </a:rPr>
                  <a:t>directed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graphs </a:t>
                </a:r>
                <a:r>
                  <a:rPr lang="en-US" sz="2400" i="1" u="sng" dirty="0">
                    <a:solidFill>
                      <a:schemeClr val="accent2">
                        <a:lumMod val="75000"/>
                      </a:schemeClr>
                    </a:solidFill>
                  </a:rPr>
                  <a:t>without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 negative cycle.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1</a:t>
                </a:r>
                <a:r>
                  <a:rPr lang="en-US" sz="2400" dirty="0"/>
                  <a:t>: Unit weight.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2</a:t>
                </a:r>
                <a:r>
                  <a:rPr lang="en-US" sz="2400" dirty="0"/>
                  <a:t>: Arbitrary positive weight.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3</a:t>
                </a:r>
                <a:r>
                  <a:rPr lang="en-US" sz="2400" dirty="0"/>
                  <a:t>: Arbitrary weight without cycle.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Case 4</a:t>
                </a:r>
                <a:r>
                  <a:rPr lang="en-US" sz="2400" dirty="0"/>
                  <a:t>: Arbitrary weight.</a:t>
                </a:r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926" y="3751118"/>
            <a:ext cx="2476424" cy="2741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4726" y="268237"/>
            <a:ext cx="4353693" cy="20914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900000">
            <a:off x="7780116" y="973933"/>
            <a:ext cx="585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Algerian" panose="04020705040A02060702" pitchFamily="82" charset="0"/>
              </a:rPr>
              <a:t>?</a:t>
            </a:r>
            <a:endParaRPr lang="en-US" sz="7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106" y="1083110"/>
            <a:ext cx="329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Greedy Best-First Search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矩形 40"/>
          <p:cNvSpPr/>
          <p:nvPr/>
        </p:nvSpPr>
        <p:spPr>
          <a:xfrm>
            <a:off x="333681" y="2747559"/>
            <a:ext cx="5506680" cy="2421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GreedyBFS</a:t>
            </a:r>
            <a:r>
              <a:rPr lang="en-GB" sz="1600" b="1" u="sng" dirty="0">
                <a:solidFill>
                  <a:schemeClr val="tx1"/>
                </a:solidFill>
              </a:rPr>
              <a:t>(G, s, t):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s.est_to_goal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est_to_goal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(v is not in Q)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v.est_to_goal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: 圆角 4"/>
          <p:cNvSpPr/>
          <p:nvPr/>
        </p:nvSpPr>
        <p:spPr>
          <a:xfrm>
            <a:off x="3064899" y="4390791"/>
            <a:ext cx="18241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03631" y="5405558"/>
                <a:ext cx="6225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A (not necessarily accurate) </a:t>
                </a:r>
                <a:r>
                  <a:rPr lang="en-US" i="1" u="sng" dirty="0">
                    <a:solidFill>
                      <a:srgbClr val="7030A0"/>
                    </a:solidFill>
                  </a:rPr>
                  <a:t>estimate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on the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.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31" y="5405558"/>
                <a:ext cx="6225807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" t="-119" r="6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03631" y="5727547"/>
                <a:ext cx="884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On 2D grid, we can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ℎ𝑢𝑟𝑖𝑠𝑡𝑖𝑐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𝑀𝑎𝑛ℎ𝑎𝑡𝑡𝑎𝑛𝐷𝑖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𝑠𝑡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31" y="5727547"/>
                <a:ext cx="884036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" t="-131" r="-10351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Down 9"/>
          <p:cNvSpPr/>
          <p:nvPr/>
        </p:nvSpPr>
        <p:spPr>
          <a:xfrm>
            <a:off x="3822980" y="4795542"/>
            <a:ext cx="213852" cy="61001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39464" y="3604492"/>
            <a:ext cx="2885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Does greedy BFS always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generate correct answer?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: 圆角 4"/>
          <p:cNvSpPr/>
          <p:nvPr/>
        </p:nvSpPr>
        <p:spPr>
          <a:xfrm>
            <a:off x="2318139" y="3064911"/>
            <a:ext cx="18241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  <p:bldP spid="9" grpId="0"/>
      <p:bldP spid="10" grpId="0" animBg="1"/>
      <p:bldP spid="11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0"/>
          <p:cNvSpPr/>
          <p:nvPr/>
        </p:nvSpPr>
        <p:spPr>
          <a:xfrm>
            <a:off x="252565" y="173966"/>
            <a:ext cx="4835629" cy="2193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GreedyBFS</a:t>
            </a:r>
            <a:r>
              <a:rPr lang="en-GB" sz="1400" b="1" u="sng" dirty="0">
                <a:solidFill>
                  <a:schemeClr val="tx1"/>
                </a:solidFill>
              </a:rPr>
              <a:t>(G, s, t):</a:t>
            </a:r>
            <a:endParaRPr lang="en-GB" sz="14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s.est_to_goal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est_to_goal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(v is not in Q)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v.est_to_goal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heuristic(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Q.Add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50426" y="173966"/>
            <a:ext cx="2885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Does greedy BFS always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generate correct answer?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Screen Recording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7800" y="2909734"/>
            <a:ext cx="6248400" cy="3162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2540" y="1270541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NO!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40"/>
              <p:cNvSpPr/>
              <p:nvPr/>
            </p:nvSpPr>
            <p:spPr>
              <a:xfrm>
                <a:off x="4631855" y="288266"/>
                <a:ext cx="4319435" cy="270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>
                    <a:solidFill>
                      <a:schemeClr val="tx1"/>
                    </a:solidFill>
                  </a:rPr>
                  <a:t>PathfindingFramework(G, s, t):</a:t>
                </a:r>
                <a:endParaRPr lang="en-GB" sz="1400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CalcMetric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UpdateMetric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v,u,s,t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855" y="288266"/>
                <a:ext cx="4319435" cy="2706394"/>
              </a:xfrm>
              <a:prstGeom prst="rect">
                <a:avLst/>
              </a:prstGeom>
              <a:blipFill rotWithShape="1">
                <a:blip r:embed="rId1"/>
                <a:stretch>
                  <a:fillRect l="-151" t="-257" r="-139" b="-235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40"/>
              <p:cNvSpPr/>
              <p:nvPr/>
            </p:nvSpPr>
            <p:spPr>
              <a:xfrm>
                <a:off x="192710" y="288266"/>
                <a:ext cx="4250855" cy="270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GreedyBFS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  <a:endParaRPr lang="en-GB" sz="1400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est_to_goal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est_to_goal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v,t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0" y="288266"/>
                <a:ext cx="4250855" cy="2706394"/>
              </a:xfrm>
              <a:prstGeom prst="rect">
                <a:avLst/>
              </a:prstGeom>
              <a:blipFill rotWithShape="1">
                <a:blip r:embed="rId2"/>
                <a:stretch>
                  <a:fillRect l="-157" t="-257" r="-138" b="-235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40"/>
              <p:cNvSpPr/>
              <p:nvPr/>
            </p:nvSpPr>
            <p:spPr>
              <a:xfrm>
                <a:off x="192710" y="3199106"/>
                <a:ext cx="5552770" cy="31102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>
                    <a:solidFill>
                      <a:schemeClr val="tx1"/>
                    </a:solidFill>
                  </a:rPr>
                  <a:t>Dijkstra(G, s):</a:t>
                </a:r>
                <a:endParaRPr lang="en-GB" sz="1400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est_to_source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s,s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= 0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update_est_to_source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v,u,s</a:t>
                </a:r>
                <a:r>
                  <a:rPr lang="en-GB" sz="1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= min{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v.metric,u.metric+dist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)}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= min{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v.metric,dist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s,u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)+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)}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new_metric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7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0" y="3199106"/>
                <a:ext cx="5552770" cy="3110254"/>
              </a:xfrm>
              <a:prstGeom prst="rect">
                <a:avLst/>
              </a:prstGeom>
              <a:blipFill rotWithShape="1">
                <a:blip r:embed="rId3"/>
                <a:stretch>
                  <a:fillRect l="-120" t="-224" r="-114" b="-20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1815" t="7261" r="1027" b="2526"/>
          <a:stretch>
            <a:fillRect/>
          </a:stretch>
        </p:blipFill>
        <p:spPr>
          <a:xfrm>
            <a:off x="2034707" y="548640"/>
            <a:ext cx="2285833" cy="2266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266" t="7262" r="51313" b="2022"/>
          <a:stretch>
            <a:fillRect/>
          </a:stretch>
        </p:blipFill>
        <p:spPr>
          <a:xfrm>
            <a:off x="3246287" y="3429000"/>
            <a:ext cx="2283357" cy="2264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984452" y="3600071"/>
            <a:ext cx="29668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GreedyBFS</a:t>
            </a:r>
            <a:r>
              <a:rPr lang="en-US" b="1" dirty="0">
                <a:solidFill>
                  <a:srgbClr val="C00000"/>
                </a:solidFill>
              </a:rPr>
              <a:t> is fast,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but may be incorrect;</a:t>
            </a:r>
            <a:br>
              <a:rPr lang="en-US" b="1" dirty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Dijkstra’s algorithm is slower,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but always correct;</a:t>
            </a:r>
            <a:br>
              <a:rPr lang="en-US" b="1" dirty="0">
                <a:solidFill>
                  <a:srgbClr val="C00000"/>
                </a:solidFill>
              </a:rPr>
            </a:b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Can we have an algorithm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that is both fast and correct?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4000"/>
          </a:xfrm>
        </p:spPr>
        <p:txBody>
          <a:bodyPr>
            <a:normAutofit/>
          </a:bodyPr>
          <a:lstStyle/>
          <a:p>
            <a:r>
              <a:rPr lang="en-US" sz="4000" dirty="0"/>
              <a:t>The A</a:t>
            </a:r>
            <a:r>
              <a:rPr lang="en-US" sz="4000" baseline="30000" dirty="0"/>
              <a:t>*</a:t>
            </a:r>
            <a:r>
              <a:rPr lang="en-US" sz="4000" dirty="0"/>
              <a:t> algorithm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1287780"/>
            <a:ext cx="6428555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A</a:t>
            </a:r>
            <a:r>
              <a:rPr lang="en-US" baseline="30000" dirty="0"/>
              <a:t>*</a:t>
            </a:r>
            <a:r>
              <a:rPr lang="en-US" dirty="0"/>
              <a:t> algorithm uses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est_to_source</a:t>
            </a:r>
            <a:r>
              <a:rPr lang="en-US" dirty="0"/>
              <a:t> +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est_to_goal</a:t>
            </a:r>
            <a:r>
              <a:rPr lang="en-US" dirty="0"/>
              <a:t>) as the metric!</a:t>
            </a:r>
            <a:endParaRPr lang="en-US" dirty="0"/>
          </a:p>
          <a:p>
            <a:pPr marL="360045" indent="-179705">
              <a:buFont typeface="Arial" panose="02080604020202020204" pitchFamily="34" charset="0"/>
              <a:buChar char="•"/>
            </a:pPr>
            <a:r>
              <a:rPr lang="en-US" sz="1600" dirty="0"/>
              <a:t>In some sense, A</a:t>
            </a:r>
            <a:r>
              <a:rPr lang="en-US" sz="1600" baseline="30000" dirty="0"/>
              <a:t>*</a:t>
            </a:r>
            <a:r>
              <a:rPr lang="en-US" sz="1600" dirty="0"/>
              <a:t> combines </a:t>
            </a:r>
            <a:r>
              <a:rPr lang="en-US" sz="1600" dirty="0" err="1"/>
              <a:t>GreedyBFS</a:t>
            </a:r>
            <a:r>
              <a:rPr lang="en-US" sz="1600" dirty="0"/>
              <a:t> and Dijkstra</a:t>
            </a:r>
            <a:endParaRPr lang="en-US" sz="1600" dirty="0"/>
          </a:p>
          <a:p>
            <a:pPr marL="360045" indent="-179705">
              <a:buFont typeface="Arial" panose="02080604020202020204" pitchFamily="34" charset="0"/>
              <a:buChar char="•"/>
            </a:pPr>
            <a:r>
              <a:rPr lang="en-US" sz="1600" dirty="0"/>
              <a:t>If only uses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est_to_source</a:t>
            </a:r>
            <a:r>
              <a:rPr lang="en-US" sz="1600" dirty="0"/>
              <a:t>, then A</a:t>
            </a:r>
            <a:r>
              <a:rPr lang="en-US" sz="1600" baseline="30000" dirty="0"/>
              <a:t>*</a:t>
            </a:r>
            <a:r>
              <a:rPr lang="en-US" sz="1600" dirty="0"/>
              <a:t> becomes Dijkstra</a:t>
            </a:r>
            <a:endParaRPr lang="en-US" sz="1600" dirty="0"/>
          </a:p>
          <a:p>
            <a:pPr marL="360045" indent="-179705">
              <a:buFont typeface="Arial" panose="02080604020202020204" pitchFamily="34" charset="0"/>
              <a:buChar char="•"/>
            </a:pPr>
            <a:r>
              <a:rPr lang="en-US" sz="1600" dirty="0"/>
              <a:t>If only uses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est_to_goal</a:t>
            </a:r>
            <a:r>
              <a:rPr lang="en-US" sz="1600" dirty="0"/>
              <a:t>, then A</a:t>
            </a:r>
            <a:r>
              <a:rPr lang="en-US" sz="1600" baseline="30000" dirty="0"/>
              <a:t>*</a:t>
            </a:r>
            <a:r>
              <a:rPr lang="en-US" sz="1600" dirty="0"/>
              <a:t> becomes </a:t>
            </a:r>
            <a:r>
              <a:rPr lang="en-US" sz="1600" dirty="0" err="1"/>
              <a:t>GreedyBFS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40"/>
              <p:cNvSpPr/>
              <p:nvPr/>
            </p:nvSpPr>
            <p:spPr>
              <a:xfrm>
                <a:off x="628650" y="2780006"/>
                <a:ext cx="5772150" cy="31026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AStarPathfinding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  <a:endParaRPr lang="en-GB" sz="1400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heuristic(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</a:t>
                </a:r>
                <a:r>
                  <a:rPr lang="en-GB" sz="1400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endParaRPr lang="en-GB" sz="1400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4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780006"/>
                <a:ext cx="5772150" cy="3102634"/>
              </a:xfrm>
              <a:prstGeom prst="rect">
                <a:avLst/>
              </a:prstGeom>
              <a:blipFill rotWithShape="1">
                <a:blip r:embed="rId1"/>
                <a:stretch>
                  <a:fillRect l="-110" t="-224" r="-110" b="-205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28650" y="1063005"/>
                <a:ext cx="6610089" cy="163449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maintains an (over or accurate) estimate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and this value changes during execution;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maintains an (under or accurate) estimate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and this value does not change during execution.</a:t>
                </a:r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63005"/>
                <a:ext cx="6610089" cy="1634490"/>
              </a:xfrm>
              <a:prstGeom prst="roundRect">
                <a:avLst/>
              </a:prstGeom>
              <a:blipFill rotWithShape="1">
                <a:blip r:embed="rId2"/>
                <a:stretch>
                  <a:fillRect l="-730" t="-1788" r="-4961" b="-4078"/>
                </a:stretch>
              </a:blip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4"/>
          <p:cNvSpPr/>
          <p:nvPr/>
        </p:nvSpPr>
        <p:spPr>
          <a:xfrm>
            <a:off x="2287659" y="3484011"/>
            <a:ext cx="15452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607660" y="2999418"/>
                <a:ext cx="4907690" cy="37457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Usually set to the straight-line distance between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660" y="2999418"/>
                <a:ext cx="4907690" cy="374571"/>
              </a:xfrm>
              <a:prstGeom prst="roundRect">
                <a:avLst/>
              </a:prstGeom>
              <a:blipFill rotWithShape="1">
                <a:blip r:embed="rId3"/>
                <a:stretch>
                  <a:fillRect l="-988" t="-7882" r="-970" b="-17907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35734"/>
            <a:ext cx="7886700" cy="2757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4000"/>
          </a:xfrm>
        </p:spPr>
        <p:txBody>
          <a:bodyPr>
            <a:normAutofit/>
          </a:bodyPr>
          <a:lstStyle/>
          <a:p>
            <a:r>
              <a:rPr lang="en-US" sz="4000" dirty="0"/>
              <a:t>The A</a:t>
            </a:r>
            <a:r>
              <a:rPr lang="en-US" sz="4000" baseline="30000" dirty="0"/>
              <a:t>*</a:t>
            </a:r>
            <a:r>
              <a:rPr lang="en-US" sz="4000" dirty="0"/>
              <a:t> algorithm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40"/>
              <p:cNvSpPr/>
              <p:nvPr/>
            </p:nvSpPr>
            <p:spPr>
              <a:xfrm>
                <a:off x="628650" y="1126466"/>
                <a:ext cx="5772150" cy="31026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400" b="1" u="sng" dirty="0" err="1">
                    <a:solidFill>
                      <a:schemeClr val="tx1"/>
                    </a:solidFill>
                  </a:rPr>
                  <a:t>AStarPathfinding</a:t>
                </a:r>
                <a:r>
                  <a:rPr lang="en-GB" sz="1400" b="1" u="sng" dirty="0">
                    <a:solidFill>
                      <a:schemeClr val="tx1"/>
                    </a:solidFill>
                  </a:rPr>
                  <a:t>(G, s, t):</a:t>
                </a:r>
                <a:endParaRPr lang="en-GB" sz="1400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(each node u in 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INFINITY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heuristic(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0,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Build priority queue Q based on </a:t>
                </a:r>
                <a:r>
                  <a:rPr lang="en-GB" sz="1400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endParaRPr lang="en-GB" sz="1400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(!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Q.empty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u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Q.ExtractMin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for (each edge 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in E)</a:t>
                </a:r>
                <a:endParaRPr lang="en-GB" sz="14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(v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∉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 or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&gt;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u,v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2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est_to_s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+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</a:t>
                </a:r>
                <a:r>
                  <a:rPr lang="en-GB" sz="1400" dirty="0" err="1">
                    <a:solidFill>
                      <a:schemeClr val="accent4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est_to_t</a:t>
                </a:r>
                <a:endParaRPr lang="en-GB" sz="1400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v.parent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u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lang="en-GB" sz="14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Q.AddOrUpdate</a:t>
                </a:r>
                <a:r>
                  <a:rPr lang="en-GB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(v)</a:t>
                </a:r>
                <a:endParaRPr lang="en-GB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4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26466"/>
                <a:ext cx="5772150" cy="3102634"/>
              </a:xfrm>
              <a:prstGeom prst="rect">
                <a:avLst/>
              </a:prstGeom>
              <a:blipFill rotWithShape="1">
                <a:blip r:embed="rId1"/>
                <a:stretch>
                  <a:fillRect l="-110" t="-224" r="-110" b="-205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28650" y="4435979"/>
            <a:ext cx="327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Correctness of the A</a:t>
            </a:r>
            <a:r>
              <a:rPr lang="en-US" b="1" baseline="30000" dirty="0">
                <a:solidFill>
                  <a:schemeClr val="accent1"/>
                </a:solidFill>
              </a:rPr>
              <a:t>*</a:t>
            </a:r>
            <a:r>
              <a:rPr lang="en-US" b="1" dirty="0">
                <a:solidFill>
                  <a:schemeClr val="accent1"/>
                </a:solidFill>
              </a:rPr>
              <a:t> algorithm?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4805311"/>
            <a:ext cx="560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It is correct so long as </a:t>
            </a:r>
            <a:r>
              <a:rPr lang="en-US" dirty="0" err="1">
                <a:solidFill>
                  <a:srgbClr val="C00000"/>
                </a:solidFill>
              </a:rPr>
              <a:t>u.est_to_t</a:t>
            </a:r>
            <a:r>
              <a:rPr lang="en-US" dirty="0">
                <a:solidFill>
                  <a:srgbClr val="C00000"/>
                </a:solidFill>
              </a:rPr>
              <a:t> &lt;= </a:t>
            </a:r>
            <a:r>
              <a:rPr lang="en-US" dirty="0" err="1">
                <a:solidFill>
                  <a:srgbClr val="C00000"/>
                </a:solidFill>
              </a:rPr>
              <a:t>dist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u,t</a:t>
            </a:r>
            <a:r>
              <a:rPr lang="en-US" dirty="0">
                <a:solidFill>
                  <a:srgbClr val="C00000"/>
                </a:solidFill>
              </a:rPr>
              <a:t>) always hold.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矩形: 圆角 4"/>
          <p:cNvSpPr/>
          <p:nvPr/>
        </p:nvSpPr>
        <p:spPr>
          <a:xfrm>
            <a:off x="2264799" y="1822851"/>
            <a:ext cx="15452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607660" y="1370941"/>
                <a:ext cx="4907690" cy="374571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Usually set to the straight-line distance between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660" y="1370941"/>
                <a:ext cx="4907690" cy="374571"/>
              </a:xfrm>
              <a:prstGeom prst="roundRect">
                <a:avLst/>
              </a:prstGeom>
              <a:blipFill rotWithShape="1">
                <a:blip r:embed="rId2"/>
                <a:stretch>
                  <a:fillRect l="-988" t="-7792" r="-970" b="-17828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28650" y="5381522"/>
            <a:ext cx="373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Time complexity of the A</a:t>
            </a:r>
            <a:r>
              <a:rPr lang="en-US" b="1" baseline="30000" dirty="0">
                <a:solidFill>
                  <a:schemeClr val="accent1"/>
                </a:solidFill>
              </a:rPr>
              <a:t>*</a:t>
            </a:r>
            <a:r>
              <a:rPr lang="en-US" b="1" dirty="0">
                <a:solidFill>
                  <a:schemeClr val="accent1"/>
                </a:solidFill>
              </a:rPr>
              <a:t> algorithm?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8650" y="5750854"/>
            <a:ext cx="689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More complicated as a node may be added to the queue multiple times.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矩形: 圆角 4"/>
          <p:cNvSpPr/>
          <p:nvPr/>
        </p:nvSpPr>
        <p:spPr>
          <a:xfrm>
            <a:off x="1319919" y="3927160"/>
            <a:ext cx="1773801" cy="23454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/>
      <p:bldP spid="14" grpId="0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8515350" cy="44862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[DPV] Ch.4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(More intuitive presentation.)</a:t>
            </a: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GB" sz="2000" dirty="0"/>
              <a:t>[CLRS] Ch.24 (excluding 24.4)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(Formal and rigorous.)</a:t>
            </a:r>
            <a:endParaRPr lang="en-US" sz="1400" dirty="0"/>
          </a:p>
          <a:p>
            <a:pPr>
              <a:spcBef>
                <a:spcPts val="600"/>
              </a:spcBef>
            </a:pPr>
            <a:r>
              <a:rPr lang="en-US" sz="2000" dirty="0"/>
              <a:t>Optional reading: [Erickson v1] Ch.8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Optional reading on pathfinding and the A</a:t>
            </a:r>
            <a:r>
              <a:rPr lang="en-US" sz="2000" baseline="30000" dirty="0"/>
              <a:t>*</a:t>
            </a:r>
            <a:r>
              <a:rPr lang="en-US" sz="2000" dirty="0"/>
              <a:t> algorithm:</a:t>
            </a:r>
            <a:endParaRPr lang="en-GB" sz="32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Webpage: </a:t>
            </a:r>
            <a:r>
              <a:rPr lang="en-US" sz="1600" dirty="0">
                <a:hlinkClick r:id="rId1"/>
              </a:rPr>
              <a:t>https://www.redblobgames.com/pathfinding/a-star/introduction.html</a:t>
            </a:r>
            <a:endParaRPr lang="en-US" sz="16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Wikipedia: </a:t>
            </a:r>
            <a:r>
              <a:rPr lang="en-US" sz="1600" dirty="0">
                <a:hlinkClick r:id="rId2"/>
              </a:rPr>
              <a:t>https://en.wikipedia.org/wiki/A*_search_algorithm</a:t>
            </a:r>
            <a:endParaRPr lang="en-US" sz="1600" dirty="0"/>
          </a:p>
          <a:p>
            <a:pPr lvl="1">
              <a:spcBef>
                <a:spcPts val="600"/>
              </a:spcBef>
            </a:pPr>
            <a:r>
              <a:rPr lang="en-US" sz="1600" dirty="0"/>
              <a:t>More webpage: </a:t>
            </a:r>
            <a:r>
              <a:rPr lang="en-US" sz="1600" dirty="0">
                <a:hlinkClick r:id="rId3"/>
              </a:rPr>
              <a:t>http://theory.stanford.edu/~amitp/GameProgramming/</a:t>
            </a:r>
            <a:endParaRPr lang="en-US" sz="1800" dirty="0"/>
          </a:p>
        </p:txBody>
      </p:sp>
      <p:pic>
        <p:nvPicPr>
          <p:cNvPr id="7" name="Picture 12" descr="https://img3.doubanio.com/view/subject/l/public/s424259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96" y="4420567"/>
            <a:ext cx="1603536" cy="201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602" y="4420567"/>
            <a:ext cx="1400748" cy="2014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unit weight graphs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202925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How to solve SSSP in an unit weight graph?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That is, a graph in which each edge is of weight one.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How to “traverse by layer” in an unweighted graph?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Visit all distance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nods before visiting any distance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node.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Simple, just use BFS!</a:t>
                </a:r>
                <a:endParaRPr lang="en-US" sz="2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2029256"/>
              </a:xfrm>
              <a:blipFill rotWithShape="1">
                <a:blip r:embed="rId1"/>
                <a:stretch>
                  <a:fillRect t="-16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/>
          <p:nvPr/>
        </p:nvSpPr>
        <p:spPr>
          <a:xfrm>
            <a:off x="1093993" y="4089734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93993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258428" y="4089734"/>
            <a:ext cx="363682" cy="3636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258428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>
            <a:stCxn id="11" idx="2"/>
            <a:endCxn id="9" idx="6"/>
          </p:cNvCxnSpPr>
          <p:nvPr/>
        </p:nvCxnSpPr>
        <p:spPr>
          <a:xfrm flipH="1">
            <a:off x="1457675" y="4271575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4"/>
            <a:endCxn id="12" idx="0"/>
          </p:cNvCxnSpPr>
          <p:nvPr/>
        </p:nvCxnSpPr>
        <p:spPr>
          <a:xfrm>
            <a:off x="2440269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4"/>
            <a:endCxn id="10" idx="0"/>
          </p:cNvCxnSpPr>
          <p:nvPr/>
        </p:nvCxnSpPr>
        <p:spPr>
          <a:xfrm>
            <a:off x="1275834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1" idx="3"/>
            <a:endCxn id="10" idx="7"/>
          </p:cNvCxnSpPr>
          <p:nvPr/>
        </p:nvCxnSpPr>
        <p:spPr>
          <a:xfrm flipH="1">
            <a:off x="1404415" y="4400156"/>
            <a:ext cx="907273" cy="82432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422863" y="4089734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422863" y="5171221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>
            <a:stCxn id="11" idx="6"/>
            <a:endCxn id="17" idx="2"/>
          </p:cNvCxnSpPr>
          <p:nvPr/>
        </p:nvCxnSpPr>
        <p:spPr>
          <a:xfrm>
            <a:off x="2622110" y="4271575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7" idx="4"/>
            <a:endCxn id="25" idx="0"/>
          </p:cNvCxnSpPr>
          <p:nvPr/>
        </p:nvCxnSpPr>
        <p:spPr>
          <a:xfrm>
            <a:off x="3604704" y="4453416"/>
            <a:ext cx="0" cy="717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5" idx="2"/>
            <a:endCxn id="12" idx="6"/>
          </p:cNvCxnSpPr>
          <p:nvPr/>
        </p:nvCxnSpPr>
        <p:spPr>
          <a:xfrm flipH="1">
            <a:off x="2622110" y="5353062"/>
            <a:ext cx="8007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047750" y="46478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  <a:endParaRPr lang="en-US" sz="1600" dirty="0"/>
          </a:p>
        </p:txBody>
      </p:sp>
      <p:sp>
        <p:nvSpPr>
          <p:cNvPr id="41" name="文本框 40"/>
          <p:cNvSpPr txBox="1"/>
          <p:nvPr/>
        </p:nvSpPr>
        <p:spPr>
          <a:xfrm>
            <a:off x="1569189" y="463823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  <a:endParaRPr lang="en-US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206066" y="46534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  <a:endParaRPr lang="en-US" sz="1600" dirty="0"/>
          </a:p>
        </p:txBody>
      </p:sp>
      <p:sp>
        <p:nvSpPr>
          <p:cNvPr id="43" name="文本框 42"/>
          <p:cNvSpPr txBox="1"/>
          <p:nvPr/>
        </p:nvSpPr>
        <p:spPr>
          <a:xfrm>
            <a:off x="3331709" y="465560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  <a:endParaRPr lang="en-US" sz="1600" dirty="0"/>
          </a:p>
        </p:txBody>
      </p:sp>
      <p:sp>
        <p:nvSpPr>
          <p:cNvPr id="44" name="文本框 43"/>
          <p:cNvSpPr txBox="1"/>
          <p:nvPr/>
        </p:nvSpPr>
        <p:spPr>
          <a:xfrm>
            <a:off x="1710456" y="3997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  <a:endParaRPr lang="en-US" sz="1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2878055" y="3997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  <a:endParaRPr lang="en-US" sz="1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2878055" y="507593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</a:t>
            </a:r>
            <a:endParaRPr lang="en-US" sz="1600" dirty="0"/>
          </a:p>
        </p:txBody>
      </p:sp>
      <p:grpSp>
        <p:nvGrpSpPr>
          <p:cNvPr id="87" name="组合 86"/>
          <p:cNvGrpSpPr/>
          <p:nvPr/>
        </p:nvGrpSpPr>
        <p:grpSpPr>
          <a:xfrm>
            <a:off x="5175614" y="4089734"/>
            <a:ext cx="2692552" cy="1445169"/>
            <a:chOff x="5175614" y="4089734"/>
            <a:chExt cx="2692552" cy="1445169"/>
          </a:xfrm>
        </p:grpSpPr>
        <p:sp>
          <p:nvSpPr>
            <p:cNvPr id="49" name="椭圆 48"/>
            <p:cNvSpPr/>
            <p:nvPr/>
          </p:nvSpPr>
          <p:spPr>
            <a:xfrm>
              <a:off x="5175614" y="4089734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5175614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6340049" y="4089734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6340049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箭头连接符 52"/>
            <p:cNvCxnSpPr>
              <a:stCxn id="51" idx="2"/>
              <a:endCxn id="49" idx="6"/>
            </p:cNvCxnSpPr>
            <p:nvPr/>
          </p:nvCxnSpPr>
          <p:spPr>
            <a:xfrm flipH="1">
              <a:off x="5539296" y="4271575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51" idx="4"/>
              <a:endCxn id="52" idx="0"/>
            </p:cNvCxnSpPr>
            <p:nvPr/>
          </p:nvCxnSpPr>
          <p:spPr>
            <a:xfrm>
              <a:off x="6521890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49" idx="4"/>
              <a:endCxn id="50" idx="0"/>
            </p:cNvCxnSpPr>
            <p:nvPr/>
          </p:nvCxnSpPr>
          <p:spPr>
            <a:xfrm>
              <a:off x="5357455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>
              <a:stCxn id="51" idx="3"/>
              <a:endCxn id="50" idx="7"/>
            </p:cNvCxnSpPr>
            <p:nvPr/>
          </p:nvCxnSpPr>
          <p:spPr>
            <a:xfrm flipH="1">
              <a:off x="5486036" y="4400156"/>
              <a:ext cx="907273" cy="82432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/>
            <p:cNvSpPr/>
            <p:nvPr/>
          </p:nvSpPr>
          <p:spPr>
            <a:xfrm>
              <a:off x="7504484" y="4089734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504484" y="517122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直接箭头连接符 58"/>
            <p:cNvCxnSpPr>
              <a:stCxn id="51" idx="6"/>
              <a:endCxn id="57" idx="2"/>
            </p:cNvCxnSpPr>
            <p:nvPr/>
          </p:nvCxnSpPr>
          <p:spPr>
            <a:xfrm>
              <a:off x="6703731" y="4271575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57" idx="4"/>
              <a:endCxn id="58" idx="0"/>
            </p:cNvCxnSpPr>
            <p:nvPr/>
          </p:nvCxnSpPr>
          <p:spPr>
            <a:xfrm>
              <a:off x="7686325" y="4453416"/>
              <a:ext cx="0" cy="7178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58" idx="2"/>
              <a:endCxn id="52" idx="6"/>
            </p:cNvCxnSpPr>
            <p:nvPr/>
          </p:nvCxnSpPr>
          <p:spPr>
            <a:xfrm flipH="1">
              <a:off x="6703731" y="5353062"/>
              <a:ext cx="8007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5320943" y="4166589"/>
            <a:ext cx="2356229" cy="1851463"/>
            <a:chOff x="5320943" y="4166589"/>
            <a:chExt cx="2356229" cy="1851463"/>
          </a:xfrm>
        </p:grpSpPr>
        <p:grpSp>
          <p:nvGrpSpPr>
            <p:cNvPr id="88" name="组合 87"/>
            <p:cNvGrpSpPr/>
            <p:nvPr/>
          </p:nvGrpSpPr>
          <p:grpSpPr>
            <a:xfrm>
              <a:off x="5320943" y="4166589"/>
              <a:ext cx="2356229" cy="1206753"/>
              <a:chOff x="6235343" y="4238595"/>
              <a:chExt cx="2356229" cy="1206753"/>
            </a:xfrm>
          </p:grpSpPr>
          <p:cxnSp>
            <p:nvCxnSpPr>
              <p:cNvPr id="74" name="连接符: 曲线 73"/>
              <p:cNvCxnSpPr/>
              <p:nvPr/>
            </p:nvCxnSpPr>
            <p:spPr>
              <a:xfrm rot="16200000" flipH="1">
                <a:off x="7420787" y="4274563"/>
                <a:ext cx="12700" cy="2328870"/>
              </a:xfrm>
              <a:prstGeom prst="curvedConnector3">
                <a:avLst>
                  <a:gd name="adj1" fmla="val 5645449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连接符: 曲线 70"/>
              <p:cNvCxnSpPr/>
              <p:nvPr/>
            </p:nvCxnSpPr>
            <p:spPr>
              <a:xfrm rot="5400000" flipH="1" flipV="1">
                <a:off x="7393428" y="3080510"/>
                <a:ext cx="12700" cy="2328870"/>
              </a:xfrm>
              <a:prstGeom prst="curvedConnector3">
                <a:avLst>
                  <a:gd name="adj1" fmla="val -9327276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箭头: 右 88"/>
            <p:cNvSpPr/>
            <p:nvPr/>
          </p:nvSpPr>
          <p:spPr>
            <a:xfrm rot="5400000">
              <a:off x="6228161" y="5596002"/>
              <a:ext cx="587458" cy="256642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05131" y="3914350"/>
            <a:ext cx="3270276" cy="1929980"/>
            <a:chOff x="805131" y="3914350"/>
            <a:chExt cx="3270276" cy="1929980"/>
          </a:xfrm>
        </p:grpSpPr>
        <p:sp>
          <p:nvSpPr>
            <p:cNvPr id="91" name="文本框 90"/>
            <p:cNvSpPr txBox="1"/>
            <p:nvPr/>
          </p:nvSpPr>
          <p:spPr>
            <a:xfrm>
              <a:off x="810986" y="39143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endParaRPr lang="en-US" sz="16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786545" y="39343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endParaRPr lang="en-US" sz="16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295036" y="550577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endParaRPr lang="en-US" sz="16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805131" y="543059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  <a:endParaRPr lang="en-US" sz="16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3786545" y="534852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  <a:endParaRPr lang="en-US" sz="16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positive weight graphs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244214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Solve SSSP in a graph with </a:t>
            </a:r>
            <a:r>
              <a:rPr lang="en-US" sz="2400" i="1" u="sng" dirty="0">
                <a:solidFill>
                  <a:schemeClr val="accent2">
                    <a:lumMod val="75000"/>
                  </a:schemeClr>
                </a:solidFill>
              </a:rPr>
              <a:t>arbitrary positive weights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Extension of unit graph SSSP algorithm</a:t>
            </a:r>
            <a:r>
              <a:rPr lang="en-US" sz="2400" dirty="0"/>
              <a:t>: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Add dummy nodes on edges so graph becomes unit weight graph.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dirty="0"/>
              <a:t>Run BFS on the resulting graph.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Problem with this approach?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C00000"/>
                </a:solidFill>
              </a:rPr>
              <a:t>Too slow when edge weights differs a lot!</a:t>
            </a:r>
            <a:endParaRPr lang="en-US" sz="2400" dirty="0">
              <a:solidFill>
                <a:srgbClr val="C0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8650" y="4567528"/>
            <a:ext cx="3083152" cy="1401993"/>
            <a:chOff x="938783" y="4368300"/>
            <a:chExt cx="3083152" cy="1401993"/>
          </a:xfrm>
        </p:grpSpPr>
        <p:sp>
          <p:nvSpPr>
            <p:cNvPr id="62" name="椭圆 61"/>
            <p:cNvSpPr/>
            <p:nvPr/>
          </p:nvSpPr>
          <p:spPr>
            <a:xfrm>
              <a:off x="938783" y="5171221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直接箭头连接符 63"/>
            <p:cNvCxnSpPr>
              <a:stCxn id="62" idx="6"/>
              <a:endCxn id="66" idx="2"/>
            </p:cNvCxnSpPr>
            <p:nvPr/>
          </p:nvCxnSpPr>
          <p:spPr>
            <a:xfrm>
              <a:off x="1537855" y="5470757"/>
              <a:ext cx="18850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椭圆 64"/>
            <p:cNvSpPr/>
            <p:nvPr/>
          </p:nvSpPr>
          <p:spPr>
            <a:xfrm>
              <a:off x="2621775" y="4368300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422863" y="5171221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直接箭头连接符 66"/>
            <p:cNvCxnSpPr>
              <a:stCxn id="62" idx="7"/>
              <a:endCxn id="65" idx="2"/>
            </p:cNvCxnSpPr>
            <p:nvPr/>
          </p:nvCxnSpPr>
          <p:spPr>
            <a:xfrm flipV="1">
              <a:off x="1450123" y="4667836"/>
              <a:ext cx="1171652" cy="591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65" idx="5"/>
              <a:endCxn id="66" idx="1"/>
            </p:cNvCxnSpPr>
            <p:nvPr/>
          </p:nvCxnSpPr>
          <p:spPr>
            <a:xfrm>
              <a:off x="3133115" y="4879640"/>
              <a:ext cx="377480" cy="3793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42118" y="482875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1</a:t>
              </a:r>
              <a:endParaRPr lang="en-US" sz="1600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772997" y="466872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50</a:t>
              </a:r>
              <a:endParaRPr lang="en-US" sz="1600" dirty="0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2281341" y="543173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80</a:t>
              </a:r>
              <a:endParaRPr lang="en-US" sz="1600" dirty="0"/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4196650" y="4207278"/>
            <a:ext cx="4294027" cy="1762242"/>
            <a:chOff x="4196650" y="4207278"/>
            <a:chExt cx="4294027" cy="1762242"/>
          </a:xfrm>
        </p:grpSpPr>
        <p:sp>
          <p:nvSpPr>
            <p:cNvPr id="79" name="椭圆 78"/>
            <p:cNvSpPr/>
            <p:nvPr/>
          </p:nvSpPr>
          <p:spPr>
            <a:xfrm>
              <a:off x="4196650" y="5370448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7121931" y="420727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7891605" y="537044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直接箭头连接符 83"/>
            <p:cNvCxnSpPr>
              <a:stCxn id="81" idx="5"/>
              <a:endCxn id="82" idx="1"/>
            </p:cNvCxnSpPr>
            <p:nvPr/>
          </p:nvCxnSpPr>
          <p:spPr>
            <a:xfrm>
              <a:off x="7633271" y="4718618"/>
              <a:ext cx="346066" cy="739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>
              <a:stCxn id="79" idx="7"/>
              <a:endCxn id="97" idx="3"/>
            </p:cNvCxnSpPr>
            <p:nvPr/>
          </p:nvCxnSpPr>
          <p:spPr>
            <a:xfrm flipV="1">
              <a:off x="4707990" y="5291203"/>
              <a:ext cx="405276" cy="1669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椭圆 96"/>
                <p:cNvSpPr/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7" name="椭圆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blipFill rotWithShape="1">
                  <a:blip r:embed="rId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椭圆 98"/>
                <p:cNvSpPr/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9" name="椭圆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椭圆 99"/>
                <p:cNvSpPr/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0" name="椭圆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直接箭头连接符 117"/>
            <p:cNvCxnSpPr>
              <a:stCxn id="97" idx="6"/>
              <a:endCxn id="99" idx="3"/>
            </p:cNvCxnSpPr>
            <p:nvPr/>
          </p:nvCxnSpPr>
          <p:spPr>
            <a:xfrm flipV="1">
              <a:off x="5423688" y="5034922"/>
              <a:ext cx="352691" cy="127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>
              <a:stCxn id="99" idx="6"/>
              <a:endCxn id="100" idx="3"/>
            </p:cNvCxnSpPr>
            <p:nvPr/>
          </p:nvCxnSpPr>
          <p:spPr>
            <a:xfrm flipV="1">
              <a:off x="6086801" y="4753090"/>
              <a:ext cx="396371" cy="15325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00" idx="6"/>
              <a:endCxn id="81" idx="2"/>
            </p:cNvCxnSpPr>
            <p:nvPr/>
          </p:nvCxnSpPr>
          <p:spPr>
            <a:xfrm flipV="1">
              <a:off x="6793594" y="4506814"/>
              <a:ext cx="328337" cy="11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椭圆 137"/>
                <p:cNvSpPr/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8" name="椭圆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9" name="椭圆 138"/>
                <p:cNvSpPr/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9" name="椭圆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椭圆 139"/>
                <p:cNvSpPr/>
                <p:nvPr/>
              </p:nvSpPr>
              <p:spPr>
                <a:xfrm>
                  <a:off x="7239626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0" name="椭圆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626" y="5486770"/>
                  <a:ext cx="363682" cy="363682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直接箭头连接符 140"/>
            <p:cNvCxnSpPr>
              <a:stCxn id="140" idx="6"/>
              <a:endCxn id="82" idx="2"/>
            </p:cNvCxnSpPr>
            <p:nvPr/>
          </p:nvCxnSpPr>
          <p:spPr>
            <a:xfrm>
              <a:off x="7603308" y="5668611"/>
              <a:ext cx="288297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/>
            <p:cNvCxnSpPr>
              <a:stCxn id="79" idx="6"/>
              <a:endCxn id="138" idx="2"/>
            </p:cNvCxnSpPr>
            <p:nvPr/>
          </p:nvCxnSpPr>
          <p:spPr>
            <a:xfrm flipV="1">
              <a:off x="4795722" y="5668611"/>
              <a:ext cx="338103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/>
            <p:cNvCxnSpPr>
              <a:stCxn id="138" idx="6"/>
              <a:endCxn id="139" idx="2"/>
            </p:cNvCxnSpPr>
            <p:nvPr/>
          </p:nvCxnSpPr>
          <p:spPr>
            <a:xfrm flipV="1">
              <a:off x="5497507" y="5665125"/>
              <a:ext cx="340613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/>
            <p:cNvCxnSpPr>
              <a:stCxn id="139" idx="6"/>
              <a:endCxn id="140" idx="2"/>
            </p:cNvCxnSpPr>
            <p:nvPr/>
          </p:nvCxnSpPr>
          <p:spPr>
            <a:xfrm>
              <a:off x="6201802" y="5665125"/>
              <a:ext cx="1037824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箭头: 右 162"/>
          <p:cNvSpPr/>
          <p:nvPr/>
        </p:nvSpPr>
        <p:spPr>
          <a:xfrm>
            <a:off x="3543445" y="4842821"/>
            <a:ext cx="875976" cy="3636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SSSP in positive weight graphs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96550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Simple BFS extension for SSSP in positive weight graphs</a:t>
                </a:r>
                <a:r>
                  <a:rPr lang="en-US" sz="2400" dirty="0"/>
                  <a:t>:</a:t>
                </a:r>
                <a:endParaRPr lang="en-US" sz="24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Add dummy nodes on edges so graph becomes unit weight graph.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Run BFS on the resulting graph.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 algorithm is too slow when edge weights differ a lot!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To save time, bypass the events that process dummy nodes!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965503"/>
              </a:xfrm>
              <a:blipFill rotWithShape="1">
                <a:blip r:embed="rId1"/>
                <a:stretch>
                  <a:fillRect t="-11" b="-4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628650" y="4730631"/>
            <a:ext cx="7862027" cy="1762243"/>
            <a:chOff x="628650" y="4207278"/>
            <a:chExt cx="7862027" cy="1762243"/>
          </a:xfrm>
        </p:grpSpPr>
        <p:grpSp>
          <p:nvGrpSpPr>
            <p:cNvPr id="29" name="组合 28"/>
            <p:cNvGrpSpPr/>
            <p:nvPr/>
          </p:nvGrpSpPr>
          <p:grpSpPr>
            <a:xfrm>
              <a:off x="628650" y="4567528"/>
              <a:ext cx="3083152" cy="1401993"/>
              <a:chOff x="938783" y="4368300"/>
              <a:chExt cx="3083152" cy="1401993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938783" y="5171221"/>
                <a:ext cx="599072" cy="5990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直接箭头连接符 63"/>
              <p:cNvCxnSpPr>
                <a:stCxn id="62" idx="6"/>
                <a:endCxn id="66" idx="2"/>
              </p:cNvCxnSpPr>
              <p:nvPr/>
            </p:nvCxnSpPr>
            <p:spPr>
              <a:xfrm>
                <a:off x="1537855" y="5470757"/>
                <a:ext cx="188500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椭圆 64"/>
              <p:cNvSpPr/>
              <p:nvPr/>
            </p:nvSpPr>
            <p:spPr>
              <a:xfrm>
                <a:off x="2621775" y="4368300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422863" y="5171221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接箭头连接符 66"/>
              <p:cNvCxnSpPr>
                <a:stCxn id="62" idx="7"/>
                <a:endCxn id="65" idx="2"/>
              </p:cNvCxnSpPr>
              <p:nvPr/>
            </p:nvCxnSpPr>
            <p:spPr>
              <a:xfrm flipV="1">
                <a:off x="1450123" y="4667836"/>
                <a:ext cx="1171652" cy="5911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>
                <a:stCxn id="65" idx="5"/>
                <a:endCxn id="66" idx="1"/>
              </p:cNvCxnSpPr>
              <p:nvPr/>
            </p:nvCxnSpPr>
            <p:spPr>
              <a:xfrm>
                <a:off x="3133115" y="4879640"/>
                <a:ext cx="377480" cy="3793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/>
              <p:cNvSpPr txBox="1"/>
              <p:nvPr/>
            </p:nvSpPr>
            <p:spPr>
              <a:xfrm>
                <a:off x="3242118" y="4828758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1</a:t>
                </a:r>
                <a:endParaRPr lang="en-US" sz="1600" dirty="0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772997" y="4668720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50</a:t>
                </a:r>
                <a:endParaRPr lang="en-US" sz="1600" dirty="0"/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2281341" y="543173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80</a:t>
                </a:r>
                <a:endParaRPr lang="en-US" sz="1600" dirty="0"/>
              </a:p>
            </p:txBody>
          </p:sp>
        </p:grpSp>
        <p:grpSp>
          <p:nvGrpSpPr>
            <p:cNvPr id="162" name="组合 161"/>
            <p:cNvGrpSpPr/>
            <p:nvPr/>
          </p:nvGrpSpPr>
          <p:grpSpPr>
            <a:xfrm>
              <a:off x="4196650" y="4207278"/>
              <a:ext cx="4294027" cy="1762242"/>
              <a:chOff x="4196650" y="4207278"/>
              <a:chExt cx="4294027" cy="1762242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4196650" y="5370448"/>
                <a:ext cx="599072" cy="5990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7121931" y="4207278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7891605" y="5370448"/>
                <a:ext cx="599072" cy="5990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4" name="直接箭头连接符 83"/>
              <p:cNvCxnSpPr>
                <a:stCxn id="81" idx="5"/>
                <a:endCxn id="82" idx="1"/>
              </p:cNvCxnSpPr>
              <p:nvPr/>
            </p:nvCxnSpPr>
            <p:spPr>
              <a:xfrm>
                <a:off x="7633271" y="4718618"/>
                <a:ext cx="346066" cy="7395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/>
              <p:cNvCxnSpPr>
                <a:stCxn id="79" idx="7"/>
                <a:endCxn id="97" idx="3"/>
              </p:cNvCxnSpPr>
              <p:nvPr/>
            </p:nvCxnSpPr>
            <p:spPr>
              <a:xfrm flipV="1">
                <a:off x="4707990" y="5291203"/>
                <a:ext cx="405276" cy="1669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椭圆 96"/>
                  <p:cNvSpPr/>
                  <p:nvPr/>
                </p:nvSpPr>
                <p:spPr>
                  <a:xfrm>
                    <a:off x="5060006" y="4980781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1755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椭圆 9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0006" y="4980781"/>
                    <a:ext cx="363682" cy="363682"/>
                  </a:xfrm>
                  <a:prstGeom prst="ellipse">
                    <a:avLst/>
                  </a:prstGeom>
                  <a:blipFill rotWithShape="1">
                    <a:blip r:embed="rId2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9" name="椭圆 98"/>
                  <p:cNvSpPr/>
                  <p:nvPr/>
                </p:nvSpPr>
                <p:spPr>
                  <a:xfrm>
                    <a:off x="5723119" y="472450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1755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9" name="椭圆 9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3119" y="4724500"/>
                    <a:ext cx="363682" cy="363682"/>
                  </a:xfrm>
                  <a:prstGeom prst="ellipse">
                    <a:avLst/>
                  </a:prstGeom>
                  <a:blipFill rotWithShape="1">
                    <a:blip r:embed="rId3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0" name="椭圆 99"/>
                  <p:cNvSpPr/>
                  <p:nvPr/>
                </p:nvSpPr>
                <p:spPr>
                  <a:xfrm>
                    <a:off x="6429912" y="4442668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1755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0" name="椭圆 9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9912" y="4442668"/>
                    <a:ext cx="363682" cy="363682"/>
                  </a:xfrm>
                  <a:prstGeom prst="ellipse">
                    <a:avLst/>
                  </a:prstGeom>
                  <a:blipFill rotWithShape="1">
                    <a:blip r:embed="rId4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直接箭头连接符 117"/>
              <p:cNvCxnSpPr>
                <a:stCxn id="97" idx="6"/>
                <a:endCxn id="99" idx="3"/>
              </p:cNvCxnSpPr>
              <p:nvPr/>
            </p:nvCxnSpPr>
            <p:spPr>
              <a:xfrm flipV="1">
                <a:off x="5423688" y="5034922"/>
                <a:ext cx="352691" cy="1277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>
                <a:stCxn id="99" idx="6"/>
                <a:endCxn id="100" idx="3"/>
              </p:cNvCxnSpPr>
              <p:nvPr/>
            </p:nvCxnSpPr>
            <p:spPr>
              <a:xfrm flipV="1">
                <a:off x="6086801" y="4753090"/>
                <a:ext cx="396371" cy="1532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/>
              <p:cNvCxnSpPr>
                <a:stCxn id="100" idx="6"/>
                <a:endCxn id="81" idx="2"/>
              </p:cNvCxnSpPr>
              <p:nvPr/>
            </p:nvCxnSpPr>
            <p:spPr>
              <a:xfrm flipV="1">
                <a:off x="6793594" y="4506814"/>
                <a:ext cx="328337" cy="1176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8" name="椭圆 137"/>
                  <p:cNvSpPr/>
                  <p:nvPr/>
                </p:nvSpPr>
                <p:spPr>
                  <a:xfrm>
                    <a:off x="5133825" y="548677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1755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8" name="椭圆 1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3825" y="5486770"/>
                    <a:ext cx="363682" cy="363682"/>
                  </a:xfrm>
                  <a:prstGeom prst="ellipse">
                    <a:avLst/>
                  </a:prstGeom>
                  <a:blipFill rotWithShape="1">
                    <a:blip r:embed="rId5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9" name="椭圆 138"/>
                  <p:cNvSpPr/>
                  <p:nvPr/>
                </p:nvSpPr>
                <p:spPr>
                  <a:xfrm>
                    <a:off x="5838120" y="5483284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1755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9" name="椭圆 1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8120" y="5483284"/>
                    <a:ext cx="363682" cy="363682"/>
                  </a:xfrm>
                  <a:prstGeom prst="ellipse">
                    <a:avLst/>
                  </a:prstGeom>
                  <a:blipFill rotWithShape="1">
                    <a:blip r:embed="rId6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0" name="椭圆 139"/>
                  <p:cNvSpPr/>
                  <p:nvPr/>
                </p:nvSpPr>
                <p:spPr>
                  <a:xfrm>
                    <a:off x="7239626" y="5486770"/>
                    <a:ext cx="363682" cy="36368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71755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79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0" name="椭圆 1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9626" y="5486770"/>
                    <a:ext cx="363682" cy="363682"/>
                  </a:xfrm>
                  <a:prstGeom prst="ellipse">
                    <a:avLst/>
                  </a:prstGeom>
                  <a:blipFill rotWithShape="1">
                    <a:blip r:embed="rId7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直接箭头连接符 140"/>
              <p:cNvCxnSpPr>
                <a:stCxn id="140" idx="6"/>
                <a:endCxn id="82" idx="2"/>
              </p:cNvCxnSpPr>
              <p:nvPr/>
            </p:nvCxnSpPr>
            <p:spPr>
              <a:xfrm>
                <a:off x="7603308" y="5668611"/>
                <a:ext cx="288297" cy="13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箭头连接符 149"/>
              <p:cNvCxnSpPr>
                <a:stCxn id="79" idx="6"/>
                <a:endCxn id="138" idx="2"/>
              </p:cNvCxnSpPr>
              <p:nvPr/>
            </p:nvCxnSpPr>
            <p:spPr>
              <a:xfrm flipV="1">
                <a:off x="4795722" y="5668611"/>
                <a:ext cx="338103" cy="13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箭头连接符 152"/>
              <p:cNvCxnSpPr>
                <a:stCxn id="138" idx="6"/>
                <a:endCxn id="139" idx="2"/>
              </p:cNvCxnSpPr>
              <p:nvPr/>
            </p:nvCxnSpPr>
            <p:spPr>
              <a:xfrm flipV="1">
                <a:off x="5497507" y="5665125"/>
                <a:ext cx="340613" cy="34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箭头连接符 158"/>
              <p:cNvCxnSpPr>
                <a:stCxn id="139" idx="6"/>
                <a:endCxn id="140" idx="2"/>
              </p:cNvCxnSpPr>
              <p:nvPr/>
            </p:nvCxnSpPr>
            <p:spPr>
              <a:xfrm>
                <a:off x="6201802" y="5665125"/>
                <a:ext cx="1037824" cy="34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箭头: 右 162"/>
            <p:cNvSpPr/>
            <p:nvPr/>
          </p:nvSpPr>
          <p:spPr>
            <a:xfrm>
              <a:off x="3543445" y="4842821"/>
              <a:ext cx="875976" cy="363681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</a:t>
            </a:r>
            <a:br>
              <a:rPr lang="en-US" dirty="0"/>
            </a:br>
            <a:r>
              <a:rPr lang="en-US" dirty="0"/>
              <a:t>Extension of the BFS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55017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Extension of BFS for SSSP in positive weight graphs</a:t>
                </a:r>
                <a:r>
                  <a:rPr lang="en-US" sz="2400" dirty="0"/>
                  <a:t>:</a:t>
                </a:r>
                <a:endParaRPr lang="en-US" sz="24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This process is just mimicking the BFS process!</a:t>
                </a:r>
                <a:endParaRPr lang="en-US" sz="22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At any time,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an estimate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.</a:t>
                </a:r>
                <a:endParaRPr lang="en-US" sz="22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At any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, with equality holds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goes off.</a:t>
                </a:r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550176"/>
              </a:xfrm>
              <a:blipFill rotWithShape="1">
                <a:blip r:embed="rId1"/>
                <a:stretch>
                  <a:fillRect t="-12" b="-8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2" name="组合 161"/>
          <p:cNvGrpSpPr/>
          <p:nvPr/>
        </p:nvGrpSpPr>
        <p:grpSpPr>
          <a:xfrm>
            <a:off x="1604104" y="4540400"/>
            <a:ext cx="5117443" cy="1762242"/>
            <a:chOff x="4196650" y="4207278"/>
            <a:chExt cx="5117443" cy="1762242"/>
          </a:xfrm>
        </p:grpSpPr>
        <p:sp>
          <p:nvSpPr>
            <p:cNvPr id="79" name="椭圆 78"/>
            <p:cNvSpPr/>
            <p:nvPr/>
          </p:nvSpPr>
          <p:spPr>
            <a:xfrm>
              <a:off x="4196650" y="5370448"/>
              <a:ext cx="599072" cy="599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7121931" y="420727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8715021" y="5370448"/>
              <a:ext cx="599072" cy="5990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直接箭头连接符 83"/>
            <p:cNvCxnSpPr>
              <a:stCxn id="81" idx="5"/>
              <a:endCxn id="82" idx="1"/>
            </p:cNvCxnSpPr>
            <p:nvPr/>
          </p:nvCxnSpPr>
          <p:spPr>
            <a:xfrm>
              <a:off x="7633271" y="4718618"/>
              <a:ext cx="1169482" cy="739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>
              <a:stCxn id="79" idx="7"/>
              <a:endCxn id="97" idx="3"/>
            </p:cNvCxnSpPr>
            <p:nvPr/>
          </p:nvCxnSpPr>
          <p:spPr>
            <a:xfrm flipV="1">
              <a:off x="4707990" y="5291203"/>
              <a:ext cx="405276" cy="1669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椭圆 96"/>
                <p:cNvSpPr/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7" name="椭圆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006" y="4980781"/>
                  <a:ext cx="363682" cy="363682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椭圆 98"/>
                <p:cNvSpPr/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9" name="椭圆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19" y="4724500"/>
                  <a:ext cx="363682" cy="363682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椭圆 99"/>
                <p:cNvSpPr/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0" name="椭圆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12" y="4442668"/>
                  <a:ext cx="363682" cy="36368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直接箭头连接符 117"/>
            <p:cNvCxnSpPr>
              <a:stCxn id="97" idx="6"/>
              <a:endCxn id="99" idx="3"/>
            </p:cNvCxnSpPr>
            <p:nvPr/>
          </p:nvCxnSpPr>
          <p:spPr>
            <a:xfrm flipV="1">
              <a:off x="5423688" y="5034922"/>
              <a:ext cx="352691" cy="127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>
              <a:stCxn id="99" idx="6"/>
              <a:endCxn id="100" idx="3"/>
            </p:cNvCxnSpPr>
            <p:nvPr/>
          </p:nvCxnSpPr>
          <p:spPr>
            <a:xfrm flipV="1">
              <a:off x="6086801" y="4753090"/>
              <a:ext cx="396371" cy="15325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>
              <a:stCxn id="100" idx="6"/>
              <a:endCxn id="81" idx="2"/>
            </p:cNvCxnSpPr>
            <p:nvPr/>
          </p:nvCxnSpPr>
          <p:spPr>
            <a:xfrm flipV="1">
              <a:off x="6793594" y="4506814"/>
              <a:ext cx="328337" cy="1176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椭圆 137"/>
                <p:cNvSpPr/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8" name="椭圆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825" y="5486770"/>
                  <a:ext cx="363682" cy="363682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9" name="椭圆 138"/>
                <p:cNvSpPr/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9" name="椭圆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120" y="5483284"/>
                  <a:ext cx="363682" cy="363682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椭圆 139"/>
                <p:cNvSpPr/>
                <p:nvPr/>
              </p:nvSpPr>
              <p:spPr>
                <a:xfrm>
                  <a:off x="7952391" y="548677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79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0" name="椭圆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391" y="5486770"/>
                  <a:ext cx="363682" cy="363682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直接箭头连接符 140"/>
            <p:cNvCxnSpPr>
              <a:stCxn id="140" idx="6"/>
              <a:endCxn id="82" idx="2"/>
            </p:cNvCxnSpPr>
            <p:nvPr/>
          </p:nvCxnSpPr>
          <p:spPr>
            <a:xfrm>
              <a:off x="8316073" y="5668611"/>
              <a:ext cx="398948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/>
            <p:cNvCxnSpPr>
              <a:stCxn id="79" idx="6"/>
              <a:endCxn id="138" idx="2"/>
            </p:cNvCxnSpPr>
            <p:nvPr/>
          </p:nvCxnSpPr>
          <p:spPr>
            <a:xfrm flipV="1">
              <a:off x="4795722" y="5668611"/>
              <a:ext cx="338103" cy="13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/>
            <p:cNvCxnSpPr>
              <a:stCxn id="138" idx="6"/>
              <a:endCxn id="139" idx="2"/>
            </p:cNvCxnSpPr>
            <p:nvPr/>
          </p:nvCxnSpPr>
          <p:spPr>
            <a:xfrm flipV="1">
              <a:off x="5497507" y="5665125"/>
              <a:ext cx="340613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/>
            <p:cNvCxnSpPr>
              <a:stCxn id="139" idx="6"/>
              <a:endCxn id="140" idx="2"/>
            </p:cNvCxnSpPr>
            <p:nvPr/>
          </p:nvCxnSpPr>
          <p:spPr>
            <a:xfrm>
              <a:off x="6201802" y="5665125"/>
              <a:ext cx="1750589" cy="34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604104" y="5266757"/>
            <a:ext cx="581466" cy="369332"/>
            <a:chOff x="4196650" y="5456988"/>
            <a:chExt cx="581466" cy="36933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650" y="5459813"/>
              <a:ext cx="280907" cy="36368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476430" y="54569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0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57" y="4281294"/>
            <a:ext cx="280907" cy="363682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5408237" y="42784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50</a:t>
            </a:r>
            <a:endParaRPr lang="en-US" b="1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82" y="5311078"/>
            <a:ext cx="280907" cy="363682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6855362" y="53082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80</a:t>
            </a:r>
            <a:endParaRPr lang="en-US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102930" y="4819251"/>
            <a:ext cx="624772" cy="1673623"/>
            <a:chOff x="2923812" y="4656191"/>
            <a:chExt cx="624772" cy="1673623"/>
          </a:xfrm>
        </p:grpSpPr>
        <p:sp>
          <p:nvSpPr>
            <p:cNvPr id="13" name="任意多边形: 形状 12"/>
            <p:cNvSpPr/>
            <p:nvPr/>
          </p:nvSpPr>
          <p:spPr>
            <a:xfrm>
              <a:off x="3074655" y="4999777"/>
              <a:ext cx="473929" cy="1330037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923812" y="46561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  <a:endParaRPr lang="en-US" b="1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811850" y="4525575"/>
            <a:ext cx="619003" cy="1967299"/>
            <a:chOff x="3632732" y="4362515"/>
            <a:chExt cx="619003" cy="1967299"/>
          </a:xfrm>
        </p:grpSpPr>
        <p:sp>
          <p:nvSpPr>
            <p:cNvPr id="52" name="任意多边形: 形状 51"/>
            <p:cNvSpPr/>
            <p:nvPr/>
          </p:nvSpPr>
          <p:spPr>
            <a:xfrm>
              <a:off x="3777806" y="4686991"/>
              <a:ext cx="473929" cy="1642823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632732" y="43625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endParaRPr lang="en-US" b="1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54151" y="4315538"/>
            <a:ext cx="624772" cy="2173850"/>
            <a:chOff x="4375033" y="4152478"/>
            <a:chExt cx="624772" cy="2173850"/>
          </a:xfrm>
        </p:grpSpPr>
        <p:sp>
          <p:nvSpPr>
            <p:cNvPr id="53" name="任意多边形: 形状 52"/>
            <p:cNvSpPr/>
            <p:nvPr/>
          </p:nvSpPr>
          <p:spPr>
            <a:xfrm>
              <a:off x="4525876" y="4480174"/>
              <a:ext cx="473929" cy="1846154"/>
            </a:xfrm>
            <a:custGeom>
              <a:avLst/>
              <a:gdLst>
                <a:gd name="connsiteX0" fmla="*/ 0 w 473929"/>
                <a:gd name="connsiteY0" fmla="*/ 0 h 1330037"/>
                <a:gd name="connsiteX1" fmla="*/ 467591 w 473929"/>
                <a:gd name="connsiteY1" fmla="*/ 571500 h 1330037"/>
                <a:gd name="connsiteX2" fmla="*/ 259773 w 473929"/>
                <a:gd name="connsiteY2" fmla="*/ 1330037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929" h="1330037">
                  <a:moveTo>
                    <a:pt x="0" y="0"/>
                  </a:moveTo>
                  <a:cubicBezTo>
                    <a:pt x="212148" y="174913"/>
                    <a:pt x="424296" y="349827"/>
                    <a:pt x="467591" y="571500"/>
                  </a:cubicBezTo>
                  <a:cubicBezTo>
                    <a:pt x="510886" y="793173"/>
                    <a:pt x="320387" y="1193223"/>
                    <a:pt x="259773" y="1330037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375033" y="41524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49</a:t>
              </a:r>
              <a:endParaRPr lang="en-US" b="1" dirty="0"/>
            </a:p>
          </p:txBody>
        </p:sp>
      </p:grpSp>
      <p:sp>
        <p:nvSpPr>
          <p:cNvPr id="69" name="任意多边形: 形状 68"/>
          <p:cNvSpPr/>
          <p:nvPr/>
        </p:nvSpPr>
        <p:spPr>
          <a:xfrm>
            <a:off x="4490832" y="4315538"/>
            <a:ext cx="473929" cy="2173850"/>
          </a:xfrm>
          <a:custGeom>
            <a:avLst/>
            <a:gdLst>
              <a:gd name="connsiteX0" fmla="*/ 0 w 473929"/>
              <a:gd name="connsiteY0" fmla="*/ 0 h 1330037"/>
              <a:gd name="connsiteX1" fmla="*/ 467591 w 473929"/>
              <a:gd name="connsiteY1" fmla="*/ 571500 h 1330037"/>
              <a:gd name="connsiteX2" fmla="*/ 259773 w 473929"/>
              <a:gd name="connsiteY2" fmla="*/ 1330037 h 133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929" h="1330037">
                <a:moveTo>
                  <a:pt x="0" y="0"/>
                </a:moveTo>
                <a:cubicBezTo>
                  <a:pt x="212148" y="174913"/>
                  <a:pt x="424296" y="349827"/>
                  <a:pt x="467591" y="571500"/>
                </a:cubicBezTo>
                <a:cubicBezTo>
                  <a:pt x="510886" y="793173"/>
                  <a:pt x="320387" y="1193223"/>
                  <a:pt x="259773" y="1330037"/>
                </a:cubicBezTo>
              </a:path>
            </a:pathLst>
          </a:cu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文本框 69"/>
          <p:cNvSpPr txBox="1"/>
          <p:nvPr/>
        </p:nvSpPr>
        <p:spPr>
          <a:xfrm>
            <a:off x="6873253" y="53199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51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6" grpId="0"/>
      <p:bldP spid="46" grpId="1"/>
      <p:bldP spid="69" grpId="0" animBg="1"/>
      <p:bldP spid="70" grpId="0"/>
      <p:bldP spid="7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 via extension of BFS</a:t>
            </a:r>
            <a:br>
              <a:rPr lang="en-US" dirty="0"/>
            </a:br>
            <a:r>
              <a:rPr lang="en-US" dirty="0"/>
              <a:t>Dijkstra's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63193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Extension of BFS for SSSP in positive weight graphs</a:t>
                </a:r>
                <a:r>
                  <a:rPr lang="en-US" sz="2400" dirty="0"/>
                  <a:t>:</a:t>
                </a:r>
                <a:endParaRPr lang="en-US" sz="24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How to implement the “alarm clock”?</a:t>
                </a:r>
                <a:endParaRPr lang="en-US" sz="22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Use priority queue (such as binary heap).</a:t>
                </a:r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631930"/>
              </a:xfrm>
              <a:blipFill rotWithShape="1">
                <a:blip r:embed="rId1"/>
                <a:stretch>
                  <a:fillRect t="-1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841461" y="3782559"/>
            <a:ext cx="2739660" cy="2710315"/>
            <a:chOff x="5912561" y="3429001"/>
            <a:chExt cx="2739660" cy="271031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886" y="3429001"/>
              <a:ext cx="1527464" cy="20366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/>
            <p:cNvSpPr txBox="1"/>
            <p:nvPr/>
          </p:nvSpPr>
          <p:spPr>
            <a:xfrm>
              <a:off x="5912561" y="5585318"/>
              <a:ext cx="273966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Edsger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W. Dijkstra (1930-2002)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ACM Turing Award Recipient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SSSP in positive weight graphs via extension of BFS</a:t>
            </a:r>
            <a:br>
              <a:rPr lang="en-US" dirty="0"/>
            </a:br>
            <a:r>
              <a:rPr lang="en-US" dirty="0"/>
              <a:t>Dijkstra's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63193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Extension of BFS for SSSP in positive weight graphs</a:t>
                </a:r>
                <a:r>
                  <a:rPr lang="en-US" sz="2400" dirty="0"/>
                  <a:t>:</a:t>
                </a:r>
                <a:endParaRPr lang="en-US" sz="24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Imagine we have an alarm clock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each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Alarm for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 at time 0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goes off, for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How to implement the “alarm clock”?</a:t>
                </a:r>
                <a:endParaRPr lang="en-US" sz="22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Use priority queue (such as binary heap).</a:t>
                </a:r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631930"/>
              </a:xfrm>
              <a:blipFill rotWithShape="1">
                <a:blip r:embed="rId1"/>
                <a:stretch>
                  <a:fillRect t="-1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628650" y="3647209"/>
            <a:ext cx="4649932" cy="2845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DijkstraSSSP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priority queue Q based on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Q.ExtractMin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Q.DecreaseKey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41461" y="3782559"/>
            <a:ext cx="2739660" cy="2710315"/>
            <a:chOff x="5912561" y="3429001"/>
            <a:chExt cx="2739660" cy="271031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886" y="3429001"/>
              <a:ext cx="1527464" cy="20366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/>
            <p:cNvSpPr txBox="1"/>
            <p:nvPr/>
          </p:nvSpPr>
          <p:spPr>
            <a:xfrm>
              <a:off x="5912561" y="5585318"/>
              <a:ext cx="273966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Edsger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W. Dijkstra (1930-2002)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ACM Turing Award Recipient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7" name="矩形: 圆角 46"/>
          <p:cNvSpPr/>
          <p:nvPr/>
        </p:nvSpPr>
        <p:spPr>
          <a:xfrm>
            <a:off x="2389909" y="4189621"/>
            <a:ext cx="1039091" cy="28886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3351901" y="3591942"/>
            <a:ext cx="19266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Shortest-path Tree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(Similar to BFS tree.)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 bldLvl="0" animBg="1"/>
      <p:bldP spid="47" grpId="0" bldLvl="0" animBg="1"/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18568</Words>
  <Application>WPS 演示</Application>
  <PresentationFormat>On-screen Show (4:3)</PresentationFormat>
  <Paragraphs>761</Paragraphs>
  <Slides>35</Slides>
  <Notes>9</Notes>
  <HiddenSlides>0</HiddenSlides>
  <MMClips>3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56" baseType="lpstr">
      <vt:lpstr>Arial</vt:lpstr>
      <vt:lpstr>宋体</vt:lpstr>
      <vt:lpstr>Wingdings</vt:lpstr>
      <vt:lpstr>Nimbus Roman No9 L</vt:lpstr>
      <vt:lpstr>Cambria Math</vt:lpstr>
      <vt:lpstr>DejaVu Math TeX Gyre</vt:lpstr>
      <vt:lpstr>Courier New</vt:lpstr>
      <vt:lpstr>Algerian</vt:lpstr>
      <vt:lpstr>文泉驿微米黑</vt:lpstr>
      <vt:lpstr>Calibri Light</vt:lpstr>
      <vt:lpstr>DejaVu Sans</vt:lpstr>
      <vt:lpstr>Calibri</vt:lpstr>
      <vt:lpstr>等线</vt:lpstr>
      <vt:lpstr>Gubbi</vt:lpstr>
      <vt:lpstr>宋体</vt:lpstr>
      <vt:lpstr>微软雅黑</vt:lpstr>
      <vt:lpstr>Arial Unicode MS</vt:lpstr>
      <vt:lpstr>等线 Light</vt:lpstr>
      <vt:lpstr>Noto Color Emoji</vt:lpstr>
      <vt:lpstr>Office 主题​​</vt:lpstr>
      <vt:lpstr>1_Office 主题​​</vt:lpstr>
      <vt:lpstr>Single-Source Shortest Path</vt:lpstr>
      <vt:lpstr>The Shortest Path Problem</vt:lpstr>
      <vt:lpstr>Single-Source Shortest Path (SSSP)</vt:lpstr>
      <vt:lpstr>SSSP in unit weight graphs</vt:lpstr>
      <vt:lpstr>SSSP in positive weight graphs</vt:lpstr>
      <vt:lpstr>SSSP in positive weight graphs</vt:lpstr>
      <vt:lpstr>SSSP in positive weight graphs Extension of the BFS algorithm</vt:lpstr>
      <vt:lpstr>SSSP in positive weight graphs via extension of BFS Dijkstra's algorithm</vt:lpstr>
      <vt:lpstr>SSSP in positive weight graphs via extension of BFS Dijkstra's algorithm</vt:lpstr>
      <vt:lpstr>SSSP in positive weight graphs via extension of BFS Dijkstra's algorithm</vt:lpstr>
      <vt:lpstr>Alternative derivation of Dijkstra’s alg.</vt:lpstr>
      <vt:lpstr>Alternative derivation of Dijkstra’s alg.</vt:lpstr>
      <vt:lpstr>Alternative derivation of Dijkstra’s alg.</vt:lpstr>
      <vt:lpstr>PowerPoint 演示文稿</vt:lpstr>
      <vt:lpstr>PowerPoint 演示文稿</vt:lpstr>
      <vt:lpstr>DFS, BFS, Prim, Dijkstra, and others…</vt:lpstr>
      <vt:lpstr>SSSP in graphs with negative weights</vt:lpstr>
      <vt:lpstr>SSSP in graphs with negative weights</vt:lpstr>
      <vt:lpstr>SSSP in graphs with negative weights</vt:lpstr>
      <vt:lpstr>SSSP in graphs with negative weights</vt:lpstr>
      <vt:lpstr>SSSP in directed graphs with negative weights The Bellman-Ford Algorithm</vt:lpstr>
      <vt:lpstr>PowerPoint 演示文稿</vt:lpstr>
      <vt:lpstr>SSSP in directed graphs with negative weights The Bellman-Ford Algorithm</vt:lpstr>
      <vt:lpstr>SSSP in DAG (with negative weights)</vt:lpstr>
      <vt:lpstr>PowerPoint 演示文稿</vt:lpstr>
      <vt:lpstr>Application of SSSP in DAG Computing Critical Path</vt:lpstr>
      <vt:lpstr>Summary</vt:lpstr>
      <vt:lpstr>(Shortest) Pathfinding*</vt:lpstr>
      <vt:lpstr>PowerPoint 演示文稿</vt:lpstr>
      <vt:lpstr>PowerPoint 演示文稿</vt:lpstr>
      <vt:lpstr>PowerPoint 演示文稿</vt:lpstr>
      <vt:lpstr>PowerPoint 演示文稿</vt:lpstr>
      <vt:lpstr>The A* algorithm</vt:lpstr>
      <vt:lpstr>The A* algorithm</vt:lpstr>
      <vt:lpstr>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Single-Source Shortest Path</dc:title>
  <dc:creator>Chaodong</dc:creator>
  <cp:lastModifiedBy>orangex4</cp:lastModifiedBy>
  <cp:revision>94</cp:revision>
  <dcterms:created xsi:type="dcterms:W3CDTF">2021-12-14T08:01:07Z</dcterms:created>
  <dcterms:modified xsi:type="dcterms:W3CDTF">2021-12-14T08:01:07Z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